
<file path=[Content_Types].xml><?xml version="1.0" encoding="utf-8"?>
<Types xmlns="http://schemas.openxmlformats.org/package/2006/content-types">
  <Default Extension="jpeg" ContentType="image/jpe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Lst>
  <p:sldSz cx="9144000" cy="6858000" type="screen4x3"/>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9144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Arial"/>
      </a:defRPr>
    </a:lvl1pPr>
    <a:lvl2pPr marL="0" marR="0" indent="457200" algn="ctr" defTabSz="9144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Arial"/>
      </a:defRPr>
    </a:lvl2pPr>
    <a:lvl3pPr marL="0" marR="0" indent="914400" algn="ctr" defTabSz="9144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Arial"/>
      </a:defRPr>
    </a:lvl3pPr>
    <a:lvl4pPr marL="0" marR="0" indent="1371600" algn="ctr" defTabSz="9144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Arial"/>
      </a:defRPr>
    </a:lvl4pPr>
    <a:lvl5pPr marL="0" marR="0" indent="1828800" algn="ctr" defTabSz="9144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Arial"/>
      </a:defRPr>
    </a:lvl5pPr>
    <a:lvl6pPr marL="0" marR="0" indent="0" algn="ctr" defTabSz="9144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Arial"/>
      </a:defRPr>
    </a:lvl6pPr>
    <a:lvl7pPr marL="0" marR="0" indent="0" algn="ctr" defTabSz="9144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Arial"/>
      </a:defRPr>
    </a:lvl7pPr>
    <a:lvl8pPr marL="0" marR="0" indent="0" algn="ctr" defTabSz="9144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Arial"/>
      </a:defRPr>
    </a:lvl8pPr>
    <a:lvl9pPr marL="0" marR="0" indent="0" algn="ctr" defTabSz="9144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DCACA"/>
          </a:solidFill>
        </a:fill>
      </a:tcStyle>
    </a:wholeTbl>
    <a:band2H>
      <a:tcTxStyle/>
      <a:tcStyle>
        <a:tcBdr/>
        <a:fill>
          <a:solidFill>
            <a:srgbClr val="EF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EE7D0"/>
          </a:solidFill>
        </a:fill>
      </a:tcStyle>
    </a:wholeTbl>
    <a:band2H>
      <a:tcTxStyle/>
      <a:tcStyle>
        <a:tcBdr/>
        <a:fill>
          <a:solidFill>
            <a:srgbClr val="EFF3E9"/>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CDCCE"/>
          </a:solidFill>
        </a:fill>
      </a:tcStyle>
    </a:wholeTbl>
    <a:band2H>
      <a:tcTxStyle/>
      <a:tcStyle>
        <a:tcBdr/>
        <a:fill>
          <a:solidFill>
            <a:srgbClr val="FDEEE8"/>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15"/>
  </p:normalViewPr>
  <p:slideViewPr>
    <p:cSldViewPr snapToGrid="0" snapToObjects="1">
      <p:cViewPr varScale="1">
        <p:scale>
          <a:sx n="105" d="100"/>
          <a:sy n="105" d="100"/>
        </p:scale>
        <p:origin x="1840"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7" name="Shape 17"/>
          <p:cNvSpPr>
            <a:spLocks noGrp="1" noRot="1" noChangeAspect="1"/>
          </p:cNvSpPr>
          <p:nvPr>
            <p:ph type="sldImg"/>
          </p:nvPr>
        </p:nvSpPr>
        <p:spPr>
          <a:xfrm>
            <a:off x="1143000" y="685800"/>
            <a:ext cx="4572000" cy="3429000"/>
          </a:xfrm>
          <a:prstGeom prst="rect">
            <a:avLst/>
          </a:prstGeom>
        </p:spPr>
        <p:txBody>
          <a:bodyPr/>
          <a:lstStyle/>
          <a:p>
            <a:endParaRPr/>
          </a:p>
        </p:txBody>
      </p:sp>
      <p:sp>
        <p:nvSpPr>
          <p:cNvPr id="18" name="Shape 18"/>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spcBef>
        <a:spcPts val="400"/>
      </a:spcBef>
      <a:defRPr sz="1200">
        <a:latin typeface="+mn-lt"/>
        <a:ea typeface="+mn-ea"/>
        <a:cs typeface="+mn-cs"/>
        <a:sym typeface="Arial"/>
      </a:defRPr>
    </a:lvl1pPr>
    <a:lvl2pPr indent="228600" latinLnBrk="0">
      <a:spcBef>
        <a:spcPts val="400"/>
      </a:spcBef>
      <a:defRPr sz="1200">
        <a:latin typeface="+mn-lt"/>
        <a:ea typeface="+mn-ea"/>
        <a:cs typeface="+mn-cs"/>
        <a:sym typeface="Arial"/>
      </a:defRPr>
    </a:lvl2pPr>
    <a:lvl3pPr indent="457200" latinLnBrk="0">
      <a:spcBef>
        <a:spcPts val="400"/>
      </a:spcBef>
      <a:defRPr sz="1200">
        <a:latin typeface="+mn-lt"/>
        <a:ea typeface="+mn-ea"/>
        <a:cs typeface="+mn-cs"/>
        <a:sym typeface="Arial"/>
      </a:defRPr>
    </a:lvl3pPr>
    <a:lvl4pPr indent="685800" latinLnBrk="0">
      <a:spcBef>
        <a:spcPts val="400"/>
      </a:spcBef>
      <a:defRPr sz="1200">
        <a:latin typeface="+mn-lt"/>
        <a:ea typeface="+mn-ea"/>
        <a:cs typeface="+mn-cs"/>
        <a:sym typeface="Arial"/>
      </a:defRPr>
    </a:lvl4pPr>
    <a:lvl5pPr indent="914400" latinLnBrk="0">
      <a:spcBef>
        <a:spcPts val="400"/>
      </a:spcBef>
      <a:defRPr sz="1200">
        <a:latin typeface="+mn-lt"/>
        <a:ea typeface="+mn-ea"/>
        <a:cs typeface="+mn-cs"/>
        <a:sym typeface="Arial"/>
      </a:defRPr>
    </a:lvl5pPr>
    <a:lvl6pPr indent="1143000" latinLnBrk="0">
      <a:spcBef>
        <a:spcPts val="400"/>
      </a:spcBef>
      <a:defRPr sz="1200">
        <a:latin typeface="+mn-lt"/>
        <a:ea typeface="+mn-ea"/>
        <a:cs typeface="+mn-cs"/>
        <a:sym typeface="Arial"/>
      </a:defRPr>
    </a:lvl6pPr>
    <a:lvl7pPr indent="1371600" latinLnBrk="0">
      <a:spcBef>
        <a:spcPts val="400"/>
      </a:spcBef>
      <a:defRPr sz="1200">
        <a:latin typeface="+mn-lt"/>
        <a:ea typeface="+mn-ea"/>
        <a:cs typeface="+mn-cs"/>
        <a:sym typeface="Arial"/>
      </a:defRPr>
    </a:lvl7pPr>
    <a:lvl8pPr indent="1600200" latinLnBrk="0">
      <a:spcBef>
        <a:spcPts val="400"/>
      </a:spcBef>
      <a:defRPr sz="1200">
        <a:latin typeface="+mn-lt"/>
        <a:ea typeface="+mn-ea"/>
        <a:cs typeface="+mn-cs"/>
        <a:sym typeface="Arial"/>
      </a:defRPr>
    </a:lvl8pPr>
    <a:lvl9pPr indent="1828800" latinLnBrk="0">
      <a:spcBef>
        <a:spcPts val="400"/>
      </a:spcBef>
      <a:defRPr sz="1200">
        <a:latin typeface="+mn-lt"/>
        <a:ea typeface="+mn-ea"/>
        <a:cs typeface="+mn-cs"/>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Shape 54"/>
          <p:cNvSpPr>
            <a:spLocks noGrp="1" noRot="1" noChangeAspect="1"/>
          </p:cNvSpPr>
          <p:nvPr>
            <p:ph type="sldImg"/>
          </p:nvPr>
        </p:nvSpPr>
        <p:spPr>
          <a:prstGeom prst="rect">
            <a:avLst/>
          </a:prstGeom>
        </p:spPr>
        <p:txBody>
          <a:bodyPr/>
          <a:lstStyle/>
          <a:p>
            <a:endParaRPr/>
          </a:p>
        </p:txBody>
      </p:sp>
      <p:sp>
        <p:nvSpPr>
          <p:cNvPr id="55" name="Shape 55"/>
          <p:cNvSpPr>
            <a:spLocks noGrp="1"/>
          </p:cNvSpPr>
          <p:nvPr>
            <p:ph type="body" sz="quarter" idx="1"/>
          </p:nvPr>
        </p:nvSpPr>
        <p:spPr>
          <a:prstGeom prst="rect">
            <a:avLst/>
          </a:prstGeom>
        </p:spPr>
        <p:txBody>
          <a:bodyPr/>
          <a:lstStyle/>
          <a:p>
            <a:r>
              <a:t>Facilitator:</a:t>
            </a:r>
          </a:p>
          <a:p>
            <a:endParaRPr/>
          </a:p>
          <a:p>
            <a:pPr>
              <a:defRPr b="1"/>
            </a:pPr>
            <a:r>
              <a:t>Activity 1: Listening </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Shape 66"/>
          <p:cNvSpPr>
            <a:spLocks noGrp="1" noRot="1" noChangeAspect="1"/>
          </p:cNvSpPr>
          <p:nvPr>
            <p:ph type="sldImg"/>
          </p:nvPr>
        </p:nvSpPr>
        <p:spPr>
          <a:prstGeom prst="rect">
            <a:avLst/>
          </a:prstGeom>
        </p:spPr>
        <p:txBody>
          <a:bodyPr/>
          <a:lstStyle/>
          <a:p>
            <a:endParaRPr/>
          </a:p>
        </p:txBody>
      </p:sp>
      <p:sp>
        <p:nvSpPr>
          <p:cNvPr id="67" name="Shape 67"/>
          <p:cNvSpPr>
            <a:spLocks noGrp="1"/>
          </p:cNvSpPr>
          <p:nvPr>
            <p:ph type="body" sz="quarter" idx="1"/>
          </p:nvPr>
        </p:nvSpPr>
        <p:spPr>
          <a:prstGeom prst="rect">
            <a:avLst/>
          </a:prstGeom>
        </p:spPr>
        <p:txBody>
          <a:bodyPr/>
          <a:lstStyle/>
          <a:p>
            <a:pPr>
              <a:defRPr>
                <a:solidFill>
                  <a:srgbClr val="0066CC"/>
                </a:solidFill>
                <a:latin typeface="Verdana"/>
                <a:ea typeface="Verdana"/>
                <a:cs typeface="Verdana"/>
                <a:sym typeface="Verdana"/>
              </a:defRPr>
            </a:pPr>
            <a:r>
              <a:t>Facilitator:</a:t>
            </a:r>
          </a:p>
          <a:p>
            <a:pPr>
              <a:defRPr>
                <a:solidFill>
                  <a:srgbClr val="0066CC"/>
                </a:solidFill>
                <a:latin typeface="Verdana"/>
                <a:ea typeface="Verdana"/>
                <a:cs typeface="Verdana"/>
                <a:sym typeface="Verdana"/>
              </a:defRPr>
            </a:pPr>
            <a:endParaRPr/>
          </a:p>
          <a:p>
            <a:pPr>
              <a:defRPr>
                <a:solidFill>
                  <a:srgbClr val="0066CC"/>
                </a:solidFill>
                <a:latin typeface="Verdana"/>
                <a:ea typeface="Verdana"/>
                <a:cs typeface="Verdana"/>
                <a:sym typeface="Verdana"/>
              </a:defRPr>
            </a:pPr>
            <a:r>
              <a:t>Poor listening tends to create negative effects such as resistance and annoyance.</a:t>
            </a:r>
          </a:p>
          <a:p>
            <a:pPr>
              <a:defRPr>
                <a:solidFill>
                  <a:srgbClr val="0066CC"/>
                </a:solidFill>
                <a:latin typeface="Verdana"/>
                <a:ea typeface="Verdana"/>
                <a:cs typeface="Verdana"/>
                <a:sym typeface="Verdana"/>
              </a:defRPr>
            </a:pPr>
            <a:endParaRPr/>
          </a:p>
          <a:p>
            <a:pPr>
              <a:defRPr>
                <a:solidFill>
                  <a:srgbClr val="0066CC"/>
                </a:solidFill>
                <a:latin typeface="Verdana"/>
                <a:ea typeface="Verdana"/>
                <a:cs typeface="Verdana"/>
                <a:sym typeface="Verdana"/>
              </a:defRPr>
            </a:pPr>
            <a:r>
              <a:t>Poor listening can de-motivate and ‘put-off’ the speaker.</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Shape 99"/>
          <p:cNvSpPr>
            <a:spLocks noGrp="1" noRot="1" noChangeAspect="1"/>
          </p:cNvSpPr>
          <p:nvPr>
            <p:ph type="sldImg"/>
          </p:nvPr>
        </p:nvSpPr>
        <p:spPr>
          <a:prstGeom prst="rect">
            <a:avLst/>
          </a:prstGeom>
        </p:spPr>
        <p:txBody>
          <a:bodyPr/>
          <a:lstStyle/>
          <a:p>
            <a:endParaRPr/>
          </a:p>
        </p:txBody>
      </p:sp>
      <p:sp>
        <p:nvSpPr>
          <p:cNvPr id="100" name="Shape 100"/>
          <p:cNvSpPr>
            <a:spLocks noGrp="1"/>
          </p:cNvSpPr>
          <p:nvPr>
            <p:ph type="body" sz="quarter" idx="1"/>
          </p:nvPr>
        </p:nvSpPr>
        <p:spPr>
          <a:prstGeom prst="rect">
            <a:avLst/>
          </a:prstGeom>
        </p:spPr>
        <p:txBody>
          <a:bodyPr/>
          <a:lstStyle/>
          <a:p>
            <a:pPr>
              <a:defRPr b="1" u="sng"/>
            </a:pPr>
            <a:r>
              <a:t>Activity 2:Active listening role play</a:t>
            </a:r>
          </a:p>
          <a:p>
            <a:pPr>
              <a:defRPr b="1" u="sng"/>
            </a:pPr>
            <a:endParaRPr/>
          </a:p>
          <a:p>
            <a:r>
              <a:t>Emphasise that the phrases listed in this slide are just examples of possible phrases. Adapt the tone/ language to fit in with the tone of the conversation.</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Default">
    <p:spTree>
      <p:nvGrpSpPr>
        <p:cNvPr id="1" name=""/>
        <p:cNvGrpSpPr/>
        <p:nvPr/>
      </p:nvGrpSpPr>
      <p:grpSpPr>
        <a:xfrm>
          <a:off x="0" y="0"/>
          <a:ext cx="0" cy="0"/>
          <a:chOff x="0" y="0"/>
          <a:chExt cx="0" cy="0"/>
        </a:xfrm>
      </p:grpSpPr>
      <p:sp>
        <p:nvSpPr>
          <p:cNvPr id="1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457200" y="92074"/>
            <a:ext cx="8229600" cy="1508126"/>
          </a:xfrm>
          <a:prstGeom prst="rect">
            <a:avLst/>
          </a:prstGeom>
          <a:ln w="12700">
            <a:miter lim="400000"/>
          </a:ln>
          <a:extLst>
            <a:ext uri="{C572A759-6A51-4108-AA02-DFA0A04FC94B}">
              <ma14:wrappingTextBoxFlag xmlns:ma14="http://schemas.microsoft.com/office/mac/drawingml/2011/main" xmlns="" val="1"/>
            </a:ext>
          </a:extLst>
        </p:spPr>
        <p:txBody>
          <a:bodyPr lIns="45719" rIns="45719" anchor="ctr"/>
          <a:lstStyle/>
          <a:p>
            <a:r>
              <a:t>Title Text</a:t>
            </a:r>
          </a:p>
        </p:txBody>
      </p:sp>
      <p:sp>
        <p:nvSpPr>
          <p:cNvPr id="3" name="Body Level One…"/>
          <p:cNvSpPr txBox="1">
            <a:spLocks noGrp="1"/>
          </p:cNvSpPr>
          <p:nvPr>
            <p:ph type="body" idx="1"/>
          </p:nvPr>
        </p:nvSpPr>
        <p:spPr>
          <a:xfrm>
            <a:off x="457200" y="1600200"/>
            <a:ext cx="8229600" cy="5257800"/>
          </a:xfrm>
          <a:prstGeom prst="rect">
            <a:avLst/>
          </a:prstGeom>
          <a:ln w="12700">
            <a:miter lim="400000"/>
          </a:ln>
          <a:extLst>
            <a:ext uri="{C572A759-6A51-4108-AA02-DFA0A04FC94B}">
              <ma14:wrappingTextBoxFlag xmlns:ma14="http://schemas.microsoft.com/office/mac/drawingml/2011/main" xmlns="" val="1"/>
            </a:ext>
          </a:extLst>
        </p:spPr>
        <p:txBody>
          <a:bodyPr lIns="45719" rIns="45719"/>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4419600" y="6172200"/>
            <a:ext cx="2133600" cy="368301"/>
          </a:xfrm>
          <a:prstGeom prst="rect">
            <a:avLst/>
          </a:prstGeom>
          <a:ln w="12700">
            <a:miter lim="400000"/>
          </a:ln>
        </p:spPr>
        <p:txBody>
          <a:bodyPr wrap="none" lIns="45719" rIns="45719" anchor="ctr">
            <a:spAutoFit/>
          </a:bodyPr>
          <a:lstStyle>
            <a:lvl1pPr algn="r">
              <a:defRPr sz="1200"/>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Lst>
  <p:transition spd="med"/>
  <p:txStyles>
    <p:titleStyle>
      <a:lvl1pPr marL="0" marR="0" indent="0" algn="l" defTabSz="914400" rtl="0" latinLnBrk="0">
        <a:lnSpc>
          <a:spcPct val="100000"/>
        </a:lnSpc>
        <a:spcBef>
          <a:spcPts val="0"/>
        </a:spcBef>
        <a:spcAft>
          <a:spcPts val="0"/>
        </a:spcAft>
        <a:buClrTx/>
        <a:buSzTx/>
        <a:buFontTx/>
        <a:buNone/>
        <a:tabLst/>
        <a:defRPr sz="3600" b="1" i="0" u="none" strike="noStrike" cap="none" spc="0" baseline="0">
          <a:ln>
            <a:noFill/>
          </a:ln>
          <a:solidFill>
            <a:srgbClr val="FFFFFF"/>
          </a:solidFill>
          <a:uFillTx/>
          <a:latin typeface="+mn-lt"/>
          <a:ea typeface="+mn-ea"/>
          <a:cs typeface="+mn-cs"/>
          <a:sym typeface="Arial"/>
        </a:defRPr>
      </a:lvl1pPr>
      <a:lvl2pPr marL="0" marR="0" indent="0" algn="l" defTabSz="914400" rtl="0" latinLnBrk="0">
        <a:lnSpc>
          <a:spcPct val="100000"/>
        </a:lnSpc>
        <a:spcBef>
          <a:spcPts val="0"/>
        </a:spcBef>
        <a:spcAft>
          <a:spcPts val="0"/>
        </a:spcAft>
        <a:buClrTx/>
        <a:buSzTx/>
        <a:buFontTx/>
        <a:buNone/>
        <a:tabLst/>
        <a:defRPr sz="3600" b="1" i="0" u="none" strike="noStrike" cap="none" spc="0" baseline="0">
          <a:ln>
            <a:noFill/>
          </a:ln>
          <a:solidFill>
            <a:srgbClr val="FFFFFF"/>
          </a:solidFill>
          <a:uFillTx/>
          <a:latin typeface="+mn-lt"/>
          <a:ea typeface="+mn-ea"/>
          <a:cs typeface="+mn-cs"/>
          <a:sym typeface="Arial"/>
        </a:defRPr>
      </a:lvl2pPr>
      <a:lvl3pPr marL="0" marR="0" indent="0" algn="l" defTabSz="914400" rtl="0" latinLnBrk="0">
        <a:lnSpc>
          <a:spcPct val="100000"/>
        </a:lnSpc>
        <a:spcBef>
          <a:spcPts val="0"/>
        </a:spcBef>
        <a:spcAft>
          <a:spcPts val="0"/>
        </a:spcAft>
        <a:buClrTx/>
        <a:buSzTx/>
        <a:buFontTx/>
        <a:buNone/>
        <a:tabLst/>
        <a:defRPr sz="3600" b="1" i="0" u="none" strike="noStrike" cap="none" spc="0" baseline="0">
          <a:ln>
            <a:noFill/>
          </a:ln>
          <a:solidFill>
            <a:srgbClr val="FFFFFF"/>
          </a:solidFill>
          <a:uFillTx/>
          <a:latin typeface="+mn-lt"/>
          <a:ea typeface="+mn-ea"/>
          <a:cs typeface="+mn-cs"/>
          <a:sym typeface="Arial"/>
        </a:defRPr>
      </a:lvl3pPr>
      <a:lvl4pPr marL="0" marR="0" indent="0" algn="l" defTabSz="914400" rtl="0" latinLnBrk="0">
        <a:lnSpc>
          <a:spcPct val="100000"/>
        </a:lnSpc>
        <a:spcBef>
          <a:spcPts val="0"/>
        </a:spcBef>
        <a:spcAft>
          <a:spcPts val="0"/>
        </a:spcAft>
        <a:buClrTx/>
        <a:buSzTx/>
        <a:buFontTx/>
        <a:buNone/>
        <a:tabLst/>
        <a:defRPr sz="3600" b="1" i="0" u="none" strike="noStrike" cap="none" spc="0" baseline="0">
          <a:ln>
            <a:noFill/>
          </a:ln>
          <a:solidFill>
            <a:srgbClr val="FFFFFF"/>
          </a:solidFill>
          <a:uFillTx/>
          <a:latin typeface="+mn-lt"/>
          <a:ea typeface="+mn-ea"/>
          <a:cs typeface="+mn-cs"/>
          <a:sym typeface="Arial"/>
        </a:defRPr>
      </a:lvl4pPr>
      <a:lvl5pPr marL="0" marR="0" indent="0" algn="l" defTabSz="914400" rtl="0" latinLnBrk="0">
        <a:lnSpc>
          <a:spcPct val="100000"/>
        </a:lnSpc>
        <a:spcBef>
          <a:spcPts val="0"/>
        </a:spcBef>
        <a:spcAft>
          <a:spcPts val="0"/>
        </a:spcAft>
        <a:buClrTx/>
        <a:buSzTx/>
        <a:buFontTx/>
        <a:buNone/>
        <a:tabLst/>
        <a:defRPr sz="3600" b="1" i="0" u="none" strike="noStrike" cap="none" spc="0" baseline="0">
          <a:ln>
            <a:noFill/>
          </a:ln>
          <a:solidFill>
            <a:srgbClr val="FFFFFF"/>
          </a:solidFill>
          <a:uFillTx/>
          <a:latin typeface="+mn-lt"/>
          <a:ea typeface="+mn-ea"/>
          <a:cs typeface="+mn-cs"/>
          <a:sym typeface="Arial"/>
        </a:defRPr>
      </a:lvl5pPr>
      <a:lvl6pPr marL="0" marR="0" indent="457200" algn="l" defTabSz="914400" rtl="0" latinLnBrk="0">
        <a:lnSpc>
          <a:spcPct val="100000"/>
        </a:lnSpc>
        <a:spcBef>
          <a:spcPts val="0"/>
        </a:spcBef>
        <a:spcAft>
          <a:spcPts val="0"/>
        </a:spcAft>
        <a:buClrTx/>
        <a:buSzTx/>
        <a:buFontTx/>
        <a:buNone/>
        <a:tabLst/>
        <a:defRPr sz="3600" b="1" i="0" u="none" strike="noStrike" cap="none" spc="0" baseline="0">
          <a:ln>
            <a:noFill/>
          </a:ln>
          <a:solidFill>
            <a:srgbClr val="FFFFFF"/>
          </a:solidFill>
          <a:uFillTx/>
          <a:latin typeface="+mn-lt"/>
          <a:ea typeface="+mn-ea"/>
          <a:cs typeface="+mn-cs"/>
          <a:sym typeface="Arial"/>
        </a:defRPr>
      </a:lvl6pPr>
      <a:lvl7pPr marL="0" marR="0" indent="914400" algn="l" defTabSz="914400" rtl="0" latinLnBrk="0">
        <a:lnSpc>
          <a:spcPct val="100000"/>
        </a:lnSpc>
        <a:spcBef>
          <a:spcPts val="0"/>
        </a:spcBef>
        <a:spcAft>
          <a:spcPts val="0"/>
        </a:spcAft>
        <a:buClrTx/>
        <a:buSzTx/>
        <a:buFontTx/>
        <a:buNone/>
        <a:tabLst/>
        <a:defRPr sz="3600" b="1" i="0" u="none" strike="noStrike" cap="none" spc="0" baseline="0">
          <a:ln>
            <a:noFill/>
          </a:ln>
          <a:solidFill>
            <a:srgbClr val="FFFFFF"/>
          </a:solidFill>
          <a:uFillTx/>
          <a:latin typeface="+mn-lt"/>
          <a:ea typeface="+mn-ea"/>
          <a:cs typeface="+mn-cs"/>
          <a:sym typeface="Arial"/>
        </a:defRPr>
      </a:lvl7pPr>
      <a:lvl8pPr marL="0" marR="0" indent="1371600" algn="l" defTabSz="914400" rtl="0" latinLnBrk="0">
        <a:lnSpc>
          <a:spcPct val="100000"/>
        </a:lnSpc>
        <a:spcBef>
          <a:spcPts val="0"/>
        </a:spcBef>
        <a:spcAft>
          <a:spcPts val="0"/>
        </a:spcAft>
        <a:buClrTx/>
        <a:buSzTx/>
        <a:buFontTx/>
        <a:buNone/>
        <a:tabLst/>
        <a:defRPr sz="3600" b="1" i="0" u="none" strike="noStrike" cap="none" spc="0" baseline="0">
          <a:ln>
            <a:noFill/>
          </a:ln>
          <a:solidFill>
            <a:srgbClr val="FFFFFF"/>
          </a:solidFill>
          <a:uFillTx/>
          <a:latin typeface="+mn-lt"/>
          <a:ea typeface="+mn-ea"/>
          <a:cs typeface="+mn-cs"/>
          <a:sym typeface="Arial"/>
        </a:defRPr>
      </a:lvl8pPr>
      <a:lvl9pPr marL="0" marR="0" indent="1828800" algn="l" defTabSz="914400" rtl="0" latinLnBrk="0">
        <a:lnSpc>
          <a:spcPct val="100000"/>
        </a:lnSpc>
        <a:spcBef>
          <a:spcPts val="0"/>
        </a:spcBef>
        <a:spcAft>
          <a:spcPts val="0"/>
        </a:spcAft>
        <a:buClrTx/>
        <a:buSzTx/>
        <a:buFontTx/>
        <a:buNone/>
        <a:tabLst/>
        <a:defRPr sz="3600" b="1" i="0" u="none" strike="noStrike" cap="none" spc="0" baseline="0">
          <a:ln>
            <a:noFill/>
          </a:ln>
          <a:solidFill>
            <a:srgbClr val="FFFFFF"/>
          </a:solidFill>
          <a:uFillTx/>
          <a:latin typeface="+mn-lt"/>
          <a:ea typeface="+mn-ea"/>
          <a:cs typeface="+mn-cs"/>
          <a:sym typeface="Arial"/>
        </a:defRPr>
      </a:lvl9pPr>
    </p:titleStyle>
    <p:bodyStyle>
      <a:lvl1pPr marL="342900" marR="0" indent="-342900" algn="l" defTabSz="914400" rtl="0" latinLnBrk="0">
        <a:lnSpc>
          <a:spcPct val="100000"/>
        </a:lnSpc>
        <a:spcBef>
          <a:spcPts val="500"/>
        </a:spcBef>
        <a:spcAft>
          <a:spcPts val="0"/>
        </a:spcAft>
        <a:buClr>
          <a:srgbClr val="FF9900"/>
        </a:buClr>
        <a:buSzPct val="100000"/>
        <a:buFontTx/>
        <a:buChar char="»"/>
        <a:tabLst/>
        <a:defRPr sz="2400" b="0" i="0" u="none" strike="noStrike" cap="none" spc="0" baseline="0">
          <a:ln>
            <a:noFill/>
          </a:ln>
          <a:solidFill>
            <a:srgbClr val="FFFFFF"/>
          </a:solidFill>
          <a:uFillTx/>
          <a:latin typeface="+mn-lt"/>
          <a:ea typeface="+mn-ea"/>
          <a:cs typeface="+mn-cs"/>
          <a:sym typeface="Arial"/>
        </a:defRPr>
      </a:lvl1pPr>
      <a:lvl2pPr marL="800100" marR="0" indent="-342900" algn="l" defTabSz="914400" rtl="0" latinLnBrk="0">
        <a:lnSpc>
          <a:spcPct val="100000"/>
        </a:lnSpc>
        <a:spcBef>
          <a:spcPts val="500"/>
        </a:spcBef>
        <a:spcAft>
          <a:spcPts val="0"/>
        </a:spcAft>
        <a:buClr>
          <a:srgbClr val="FF9900"/>
        </a:buClr>
        <a:buSzPct val="100000"/>
        <a:buFontTx/>
        <a:buChar char="•"/>
        <a:tabLst/>
        <a:defRPr sz="2400" b="0" i="0" u="none" strike="noStrike" cap="none" spc="0" baseline="0">
          <a:ln>
            <a:noFill/>
          </a:ln>
          <a:solidFill>
            <a:srgbClr val="FFFFFF"/>
          </a:solidFill>
          <a:uFillTx/>
          <a:latin typeface="+mn-lt"/>
          <a:ea typeface="+mn-ea"/>
          <a:cs typeface="+mn-cs"/>
          <a:sym typeface="Arial"/>
        </a:defRPr>
      </a:lvl2pPr>
      <a:lvl3pPr marL="1219200" marR="0" indent="-304800" algn="l" defTabSz="914400" rtl="0" latinLnBrk="0">
        <a:lnSpc>
          <a:spcPct val="100000"/>
        </a:lnSpc>
        <a:spcBef>
          <a:spcPts val="500"/>
        </a:spcBef>
        <a:spcAft>
          <a:spcPts val="0"/>
        </a:spcAft>
        <a:buClr>
          <a:srgbClr val="FF9900"/>
        </a:buClr>
        <a:buSzPct val="100000"/>
        <a:buFontTx/>
        <a:buChar char="o"/>
        <a:tabLst/>
        <a:defRPr sz="2400" b="0" i="0" u="none" strike="noStrike" cap="none" spc="0" baseline="0">
          <a:ln>
            <a:noFill/>
          </a:ln>
          <a:solidFill>
            <a:srgbClr val="FFFFFF"/>
          </a:solidFill>
          <a:uFillTx/>
          <a:latin typeface="+mn-lt"/>
          <a:ea typeface="+mn-ea"/>
          <a:cs typeface="+mn-cs"/>
          <a:sym typeface="Arial"/>
        </a:defRPr>
      </a:lvl3pPr>
      <a:lvl4pPr marL="1676400" marR="0" indent="-304800" algn="l" defTabSz="914400" rtl="0" latinLnBrk="0">
        <a:lnSpc>
          <a:spcPct val="100000"/>
        </a:lnSpc>
        <a:spcBef>
          <a:spcPts val="500"/>
        </a:spcBef>
        <a:spcAft>
          <a:spcPts val="0"/>
        </a:spcAft>
        <a:buClr>
          <a:srgbClr val="FF9900"/>
        </a:buClr>
        <a:buSzPct val="100000"/>
        <a:buFontTx/>
        <a:buChar char="–"/>
        <a:tabLst/>
        <a:defRPr sz="2400" b="0" i="0" u="none" strike="noStrike" cap="none" spc="0" baseline="0">
          <a:ln>
            <a:noFill/>
          </a:ln>
          <a:solidFill>
            <a:srgbClr val="FFFFFF"/>
          </a:solidFill>
          <a:uFillTx/>
          <a:latin typeface="+mn-lt"/>
          <a:ea typeface="+mn-ea"/>
          <a:cs typeface="+mn-cs"/>
          <a:sym typeface="Arial"/>
        </a:defRPr>
      </a:lvl4pPr>
      <a:lvl5pPr marL="2133600" marR="0" indent="-304800" algn="l" defTabSz="914400" rtl="0" latinLnBrk="0">
        <a:lnSpc>
          <a:spcPct val="100000"/>
        </a:lnSpc>
        <a:spcBef>
          <a:spcPts val="500"/>
        </a:spcBef>
        <a:spcAft>
          <a:spcPts val="0"/>
        </a:spcAft>
        <a:buClr>
          <a:srgbClr val="FF9900"/>
        </a:buClr>
        <a:buSzPct val="100000"/>
        <a:buFontTx/>
        <a:buChar char="»"/>
        <a:tabLst/>
        <a:defRPr sz="2400" b="0" i="0" u="none" strike="noStrike" cap="none" spc="0" baseline="0">
          <a:ln>
            <a:noFill/>
          </a:ln>
          <a:solidFill>
            <a:srgbClr val="FFFFFF"/>
          </a:solidFill>
          <a:uFillTx/>
          <a:latin typeface="+mn-lt"/>
          <a:ea typeface="+mn-ea"/>
          <a:cs typeface="+mn-cs"/>
          <a:sym typeface="Arial"/>
        </a:defRPr>
      </a:lvl5pPr>
      <a:lvl6pPr marL="2590800" marR="0" indent="-304800" algn="l" defTabSz="914400" rtl="0" latinLnBrk="0">
        <a:lnSpc>
          <a:spcPct val="100000"/>
        </a:lnSpc>
        <a:spcBef>
          <a:spcPts val="500"/>
        </a:spcBef>
        <a:spcAft>
          <a:spcPts val="0"/>
        </a:spcAft>
        <a:buClr>
          <a:srgbClr val="FF9900"/>
        </a:buClr>
        <a:buSzPct val="100000"/>
        <a:buFont typeface="Wingdings"/>
        <a:buChar char=""/>
        <a:tabLst/>
        <a:defRPr sz="2400" b="0" i="0" u="none" strike="noStrike" cap="none" spc="0" baseline="0">
          <a:ln>
            <a:noFill/>
          </a:ln>
          <a:solidFill>
            <a:srgbClr val="FFFFFF"/>
          </a:solidFill>
          <a:uFillTx/>
          <a:latin typeface="+mn-lt"/>
          <a:ea typeface="+mn-ea"/>
          <a:cs typeface="+mn-cs"/>
          <a:sym typeface="Arial"/>
        </a:defRPr>
      </a:lvl6pPr>
      <a:lvl7pPr marL="3048000" marR="0" indent="-304800" algn="l" defTabSz="914400" rtl="0" latinLnBrk="0">
        <a:lnSpc>
          <a:spcPct val="100000"/>
        </a:lnSpc>
        <a:spcBef>
          <a:spcPts val="500"/>
        </a:spcBef>
        <a:spcAft>
          <a:spcPts val="0"/>
        </a:spcAft>
        <a:buClr>
          <a:srgbClr val="FF9900"/>
        </a:buClr>
        <a:buSzPct val="100000"/>
        <a:buFont typeface="Wingdings"/>
        <a:buChar char=""/>
        <a:tabLst/>
        <a:defRPr sz="2400" b="0" i="0" u="none" strike="noStrike" cap="none" spc="0" baseline="0">
          <a:ln>
            <a:noFill/>
          </a:ln>
          <a:solidFill>
            <a:srgbClr val="FFFFFF"/>
          </a:solidFill>
          <a:uFillTx/>
          <a:latin typeface="+mn-lt"/>
          <a:ea typeface="+mn-ea"/>
          <a:cs typeface="+mn-cs"/>
          <a:sym typeface="Arial"/>
        </a:defRPr>
      </a:lvl7pPr>
      <a:lvl8pPr marL="3505200" marR="0" indent="-304800" algn="l" defTabSz="914400" rtl="0" latinLnBrk="0">
        <a:lnSpc>
          <a:spcPct val="100000"/>
        </a:lnSpc>
        <a:spcBef>
          <a:spcPts val="500"/>
        </a:spcBef>
        <a:spcAft>
          <a:spcPts val="0"/>
        </a:spcAft>
        <a:buClr>
          <a:srgbClr val="FF9900"/>
        </a:buClr>
        <a:buSzPct val="100000"/>
        <a:buFont typeface="Wingdings"/>
        <a:buChar char=""/>
        <a:tabLst/>
        <a:defRPr sz="2400" b="0" i="0" u="none" strike="noStrike" cap="none" spc="0" baseline="0">
          <a:ln>
            <a:noFill/>
          </a:ln>
          <a:solidFill>
            <a:srgbClr val="FFFFFF"/>
          </a:solidFill>
          <a:uFillTx/>
          <a:latin typeface="+mn-lt"/>
          <a:ea typeface="+mn-ea"/>
          <a:cs typeface="+mn-cs"/>
          <a:sym typeface="Arial"/>
        </a:defRPr>
      </a:lvl8pPr>
      <a:lvl9pPr marL="3962400" marR="0" indent="-304800" algn="l" defTabSz="914400" rtl="0" latinLnBrk="0">
        <a:lnSpc>
          <a:spcPct val="100000"/>
        </a:lnSpc>
        <a:spcBef>
          <a:spcPts val="500"/>
        </a:spcBef>
        <a:spcAft>
          <a:spcPts val="0"/>
        </a:spcAft>
        <a:buClr>
          <a:srgbClr val="FF9900"/>
        </a:buClr>
        <a:buSzPct val="100000"/>
        <a:buFont typeface="Wingdings"/>
        <a:buChar char=""/>
        <a:tabLst/>
        <a:defRPr sz="2400" b="0" i="0" u="none" strike="noStrike" cap="none" spc="0" baseline="0">
          <a:ln>
            <a:noFill/>
          </a:ln>
          <a:solidFill>
            <a:srgbClr val="FFFFFF"/>
          </a:solidFill>
          <a:uFillTx/>
          <a:latin typeface="+mn-lt"/>
          <a:ea typeface="+mn-ea"/>
          <a:cs typeface="+mn-cs"/>
          <a:sym typeface="Arial"/>
        </a:defRPr>
      </a:lvl9pPr>
    </p:bodyStyle>
    <p:otherStyle>
      <a:lvl1pPr marL="0" marR="0" indent="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Arial"/>
        </a:defRPr>
      </a:lvl1pPr>
      <a:lvl2pPr marL="0" marR="0" indent="4572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Arial"/>
        </a:defRPr>
      </a:lvl2pPr>
      <a:lvl3pPr marL="0" marR="0" indent="9144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Arial"/>
        </a:defRPr>
      </a:lvl3pPr>
      <a:lvl4pPr marL="0" marR="0" indent="13716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Arial"/>
        </a:defRPr>
      </a:lvl4pPr>
      <a:lvl5pPr marL="0" marR="0" indent="18288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Arial"/>
        </a:defRPr>
      </a:lvl5pPr>
      <a:lvl6pPr marL="0" marR="0" indent="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Arial"/>
        </a:defRPr>
      </a:lvl6pPr>
      <a:lvl7pPr marL="0" marR="0" indent="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Arial"/>
        </a:defRPr>
      </a:lvl7pPr>
      <a:lvl8pPr marL="0" marR="0" indent="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Arial"/>
        </a:defRPr>
      </a:lvl8pPr>
      <a:lvl9pPr marL="0" marR="0" indent="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if"/><Relationship Id="rId2" Type="http://schemas.openxmlformats.org/officeDocument/2006/relationships/image" Target="../media/image1.tif"/><Relationship Id="rId1" Type="http://schemas.openxmlformats.org/officeDocument/2006/relationships/slideLayout" Target="../slideLayouts/slideLayout1.xml"/><Relationship Id="rId5" Type="http://schemas.openxmlformats.org/officeDocument/2006/relationships/image" Target="../media/image4.tif"/><Relationship Id="rId4" Type="http://schemas.openxmlformats.org/officeDocument/2006/relationships/image" Target="../media/image3.tif"/></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6.tif"/><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8.tif"/><Relationship Id="rId2" Type="http://schemas.openxmlformats.org/officeDocument/2006/relationships/image" Target="../media/image7.tif"/><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9.tif"/><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10.tif"/><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p:cNvSpPr/>
          <p:nvPr/>
        </p:nvSpPr>
        <p:spPr>
          <a:xfrm>
            <a:off x="-165894" y="188912"/>
            <a:ext cx="8713788" cy="6480176"/>
          </a:xfrm>
          <a:prstGeom prst="rect">
            <a:avLst/>
          </a:prstGeom>
          <a:solidFill>
            <a:srgbClr val="800000"/>
          </a:solidFill>
          <a:ln>
            <a:solidFill>
              <a:srgbClr val="800000"/>
            </a:solidFill>
          </a:ln>
        </p:spPr>
        <p:txBody>
          <a:bodyPr lIns="45719" rIns="45719"/>
          <a:lstStyle/>
          <a:p>
            <a:pPr algn="l">
              <a:defRPr sz="1800"/>
            </a:pPr>
            <a:endParaRPr/>
          </a:p>
        </p:txBody>
      </p:sp>
      <p:sp>
        <p:nvSpPr>
          <p:cNvPr id="21" name="Listening Skills"/>
          <p:cNvSpPr txBox="1">
            <a:spLocks noGrp="1"/>
          </p:cNvSpPr>
          <p:nvPr>
            <p:ph type="title" idx="4294967295"/>
          </p:nvPr>
        </p:nvSpPr>
        <p:spPr>
          <a:xfrm>
            <a:off x="1435100" y="350154"/>
            <a:ext cx="5847061" cy="1119536"/>
          </a:xfrm>
          <a:prstGeom prst="rect">
            <a:avLst/>
          </a:prstGeom>
          <a:solidFill>
            <a:srgbClr val="FFFFFF"/>
          </a:solidFill>
          <a:ln w="25400">
            <a:solidFill>
              <a:schemeClr val="accent1"/>
            </a:solidFill>
            <a:round/>
          </a:ln>
        </p:spPr>
        <p:txBody>
          <a:bodyPr anchor="t">
            <a:normAutofit/>
          </a:bodyPr>
          <a:lstStyle/>
          <a:p>
            <a:pPr algn="ctr" defTabSz="365760">
              <a:defRPr sz="960" b="0">
                <a:solidFill>
                  <a:srgbClr val="000000"/>
                </a:solidFill>
              </a:defRPr>
            </a:pPr>
            <a:br>
              <a:rPr sz="1760"/>
            </a:br>
            <a:br>
              <a:rPr sz="1760" b="1"/>
            </a:br>
            <a:r>
              <a:rPr sz="3080" b="1"/>
              <a:t>Listening Skills</a:t>
            </a:r>
            <a:br/>
            <a:endParaRPr/>
          </a:p>
        </p:txBody>
      </p:sp>
      <p:pic>
        <p:nvPicPr>
          <p:cNvPr id="22" name="Image" descr="Image"/>
          <p:cNvPicPr>
            <a:picLocks noChangeAspect="1"/>
          </p:cNvPicPr>
          <p:nvPr/>
        </p:nvPicPr>
        <p:blipFill>
          <a:blip r:embed="rId2"/>
          <a:stretch>
            <a:fillRect/>
          </a:stretch>
        </p:blipFill>
        <p:spPr>
          <a:xfrm>
            <a:off x="4322079" y="4368800"/>
            <a:ext cx="4109822" cy="2152520"/>
          </a:xfrm>
          <a:prstGeom prst="rect">
            <a:avLst/>
          </a:prstGeom>
          <a:ln w="12700">
            <a:miter lim="400000"/>
          </a:ln>
        </p:spPr>
      </p:pic>
      <p:pic>
        <p:nvPicPr>
          <p:cNvPr id="23" name="Image" descr="Image"/>
          <p:cNvPicPr>
            <a:picLocks noChangeAspect="1"/>
          </p:cNvPicPr>
          <p:nvPr/>
        </p:nvPicPr>
        <p:blipFill>
          <a:blip r:embed="rId3"/>
          <a:stretch>
            <a:fillRect/>
          </a:stretch>
        </p:blipFill>
        <p:spPr>
          <a:xfrm>
            <a:off x="368300" y="4368800"/>
            <a:ext cx="4089400" cy="1981200"/>
          </a:xfrm>
          <a:prstGeom prst="rect">
            <a:avLst/>
          </a:prstGeom>
          <a:ln w="12700">
            <a:miter lim="400000"/>
          </a:ln>
        </p:spPr>
      </p:pic>
      <p:pic>
        <p:nvPicPr>
          <p:cNvPr id="24" name="Image" descr="Image"/>
          <p:cNvPicPr>
            <a:picLocks noChangeAspect="1"/>
          </p:cNvPicPr>
          <p:nvPr/>
        </p:nvPicPr>
        <p:blipFill>
          <a:blip r:embed="rId4"/>
          <a:stretch>
            <a:fillRect/>
          </a:stretch>
        </p:blipFill>
        <p:spPr>
          <a:xfrm>
            <a:off x="-1273969" y="1569566"/>
            <a:ext cx="5037802" cy="2712057"/>
          </a:xfrm>
          <a:prstGeom prst="rect">
            <a:avLst/>
          </a:prstGeom>
          <a:ln w="12700">
            <a:miter lim="400000"/>
          </a:ln>
        </p:spPr>
      </p:pic>
      <p:pic>
        <p:nvPicPr>
          <p:cNvPr id="25" name="Image" descr="Image"/>
          <p:cNvPicPr>
            <a:picLocks noChangeAspect="1"/>
          </p:cNvPicPr>
          <p:nvPr/>
        </p:nvPicPr>
        <p:blipFill>
          <a:blip r:embed="rId5"/>
          <a:stretch>
            <a:fillRect/>
          </a:stretch>
        </p:blipFill>
        <p:spPr>
          <a:xfrm>
            <a:off x="3775998" y="1717958"/>
            <a:ext cx="4681148" cy="2415274"/>
          </a:xfrm>
          <a:prstGeom prst="rect">
            <a:avLst/>
          </a:prstGeom>
          <a:ln w="12700">
            <a:miter lim="400000"/>
          </a:ln>
        </p:spPr>
      </p:pic>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Rectangle"/>
          <p:cNvSpPr/>
          <p:nvPr/>
        </p:nvSpPr>
        <p:spPr>
          <a:xfrm>
            <a:off x="266700" y="228600"/>
            <a:ext cx="8686800" cy="6400800"/>
          </a:xfrm>
          <a:prstGeom prst="rect">
            <a:avLst/>
          </a:prstGeom>
          <a:solidFill>
            <a:srgbClr val="FFFFFF"/>
          </a:solidFill>
          <a:ln w="3175">
            <a:solidFill>
              <a:srgbClr val="FFFFFF"/>
            </a:solidFill>
          </a:ln>
        </p:spPr>
        <p:txBody>
          <a:bodyPr lIns="45719" rIns="45719"/>
          <a:lstStyle/>
          <a:p>
            <a:pPr algn="l">
              <a:defRPr sz="1800"/>
            </a:pPr>
            <a:endParaRPr/>
          </a:p>
        </p:txBody>
      </p:sp>
      <p:sp>
        <p:nvSpPr>
          <p:cNvPr id="63" name="Blocks to effective listening"/>
          <p:cNvSpPr txBox="1">
            <a:spLocks noGrp="1"/>
          </p:cNvSpPr>
          <p:nvPr>
            <p:ph type="title" idx="4294967295"/>
          </p:nvPr>
        </p:nvSpPr>
        <p:spPr>
          <a:xfrm>
            <a:off x="539750" y="620712"/>
            <a:ext cx="7772400" cy="863601"/>
          </a:xfrm>
          <a:prstGeom prst="rect">
            <a:avLst/>
          </a:prstGeom>
        </p:spPr>
        <p:txBody>
          <a:bodyPr>
            <a:normAutofit/>
          </a:bodyPr>
          <a:lstStyle/>
          <a:p>
            <a:pPr>
              <a:defRPr sz="2800" b="0">
                <a:solidFill>
                  <a:srgbClr val="2B80E2"/>
                </a:solidFill>
                <a:latin typeface="Verdana"/>
                <a:ea typeface="Verdana"/>
                <a:cs typeface="Verdana"/>
                <a:sym typeface="Verdana"/>
              </a:defRPr>
            </a:pPr>
            <a:r>
              <a:t> </a:t>
            </a:r>
            <a:r>
              <a:rPr sz="3200">
                <a:solidFill>
                  <a:srgbClr val="800000"/>
                </a:solidFill>
              </a:rPr>
              <a:t>Blocks to effective listening</a:t>
            </a:r>
          </a:p>
        </p:txBody>
      </p:sp>
      <p:sp>
        <p:nvSpPr>
          <p:cNvPr id="64" name="There are blocks to listening. Be aware of these in yourself and in others:…"/>
          <p:cNvSpPr txBox="1">
            <a:spLocks noGrp="1"/>
          </p:cNvSpPr>
          <p:nvPr>
            <p:ph type="body" idx="4294967295"/>
          </p:nvPr>
        </p:nvSpPr>
        <p:spPr>
          <a:xfrm>
            <a:off x="755650" y="1341437"/>
            <a:ext cx="7416800" cy="5040313"/>
          </a:xfrm>
          <a:prstGeom prst="rect">
            <a:avLst/>
          </a:prstGeom>
        </p:spPr>
        <p:txBody>
          <a:bodyPr>
            <a:normAutofit/>
          </a:bodyPr>
          <a:lstStyle/>
          <a:p>
            <a:pPr marL="0" indent="0">
              <a:buSzTx/>
              <a:buFont typeface="Wingdings"/>
              <a:buNone/>
              <a:defRPr sz="1800">
                <a:solidFill>
                  <a:srgbClr val="9AA3AF"/>
                </a:solidFill>
                <a:latin typeface="Verdana"/>
                <a:ea typeface="Verdana"/>
                <a:cs typeface="Verdana"/>
                <a:sym typeface="Verdana"/>
              </a:defRPr>
            </a:pPr>
            <a:endParaRPr>
              <a:solidFill>
                <a:srgbClr val="595959"/>
              </a:solidFill>
            </a:endParaRPr>
          </a:p>
          <a:p>
            <a:pPr marL="0" indent="0">
              <a:spcBef>
                <a:spcPts val="400"/>
              </a:spcBef>
              <a:buSzTx/>
              <a:buFont typeface="Wingdings"/>
              <a:buNone/>
              <a:defRPr sz="1800">
                <a:solidFill>
                  <a:srgbClr val="595959"/>
                </a:solidFill>
                <a:latin typeface="Verdana"/>
                <a:ea typeface="Verdana"/>
                <a:cs typeface="Verdana"/>
                <a:sym typeface="Verdana"/>
              </a:defRPr>
            </a:pPr>
            <a:r>
              <a:t>There are blocks to listening. Be aware of these in yourself and in others:</a:t>
            </a:r>
          </a:p>
          <a:p>
            <a:pPr marL="0" indent="0">
              <a:buSzTx/>
              <a:buFont typeface="Wingdings"/>
              <a:buNone/>
              <a:defRPr sz="1800">
                <a:solidFill>
                  <a:srgbClr val="595959"/>
                </a:solidFill>
                <a:latin typeface="Verdana"/>
                <a:ea typeface="Verdana"/>
                <a:cs typeface="Verdana"/>
                <a:sym typeface="Verdana"/>
              </a:defRPr>
            </a:pPr>
            <a:endParaRPr/>
          </a:p>
          <a:p>
            <a:pPr marL="0" indent="0">
              <a:spcBef>
                <a:spcPts val="400"/>
              </a:spcBef>
              <a:buSzTx/>
              <a:buFont typeface="Wingdings"/>
              <a:buNone/>
              <a:defRPr sz="1800">
                <a:solidFill>
                  <a:srgbClr val="595959"/>
                </a:solidFill>
                <a:latin typeface="Verdana"/>
                <a:ea typeface="Verdana"/>
                <a:cs typeface="Verdana"/>
                <a:sym typeface="Verdana"/>
              </a:defRPr>
            </a:pPr>
            <a:r>
              <a:t>Poor listeners may demonstrate these behaviours: </a:t>
            </a:r>
          </a:p>
          <a:p>
            <a:pPr marL="0" indent="0">
              <a:spcBef>
                <a:spcPts val="400"/>
              </a:spcBef>
              <a:buClrTx/>
              <a:buFont typeface="Arial"/>
              <a:buChar char="•"/>
              <a:defRPr sz="1800">
                <a:solidFill>
                  <a:srgbClr val="595959"/>
                </a:solidFill>
                <a:latin typeface="Verdana"/>
                <a:ea typeface="Verdana"/>
                <a:cs typeface="Verdana"/>
                <a:sym typeface="Verdana"/>
              </a:defRPr>
            </a:pPr>
            <a:r>
              <a:t>knowing the answer</a:t>
            </a:r>
          </a:p>
          <a:p>
            <a:pPr marL="0" indent="0">
              <a:spcBef>
                <a:spcPts val="400"/>
              </a:spcBef>
              <a:buClrTx/>
              <a:buFont typeface="Arial"/>
              <a:buChar char="•"/>
              <a:defRPr sz="1800">
                <a:solidFill>
                  <a:srgbClr val="595959"/>
                </a:solidFill>
                <a:latin typeface="Verdana"/>
                <a:ea typeface="Verdana"/>
                <a:cs typeface="Verdana"/>
                <a:sym typeface="Verdana"/>
              </a:defRPr>
            </a:pPr>
            <a:r>
              <a:t>trying to be helpful</a:t>
            </a:r>
          </a:p>
          <a:p>
            <a:pPr marL="0" indent="0">
              <a:spcBef>
                <a:spcPts val="400"/>
              </a:spcBef>
              <a:buClrTx/>
              <a:buFont typeface="Arial"/>
              <a:buChar char="•"/>
              <a:defRPr sz="1800">
                <a:solidFill>
                  <a:srgbClr val="595959"/>
                </a:solidFill>
                <a:latin typeface="Verdana"/>
                <a:ea typeface="Verdana"/>
                <a:cs typeface="Verdana"/>
                <a:sym typeface="Verdana"/>
              </a:defRPr>
            </a:pPr>
            <a:r>
              <a:t>trying to influence or impress</a:t>
            </a:r>
          </a:p>
          <a:p>
            <a:pPr marL="0" indent="0">
              <a:spcBef>
                <a:spcPts val="400"/>
              </a:spcBef>
              <a:buClrTx/>
              <a:buFont typeface="Arial"/>
              <a:buChar char="•"/>
              <a:defRPr sz="1800">
                <a:solidFill>
                  <a:srgbClr val="595959"/>
                </a:solidFill>
                <a:latin typeface="Verdana"/>
                <a:ea typeface="Verdana"/>
                <a:cs typeface="Verdana"/>
                <a:sym typeface="Verdana"/>
              </a:defRPr>
            </a:pPr>
            <a:r>
              <a:t>making assumptions</a:t>
            </a:r>
          </a:p>
          <a:p>
            <a:pPr marL="0" indent="0">
              <a:spcBef>
                <a:spcPts val="400"/>
              </a:spcBef>
              <a:buClrTx/>
              <a:buFont typeface="Arial"/>
              <a:buChar char="•"/>
              <a:defRPr sz="1800">
                <a:solidFill>
                  <a:srgbClr val="595959"/>
                </a:solidFill>
                <a:latin typeface="Verdana"/>
                <a:ea typeface="Verdana"/>
                <a:cs typeface="Verdana"/>
                <a:sym typeface="Verdana"/>
              </a:defRPr>
            </a:pPr>
            <a:r>
              <a:t>only hearing what you want to hear</a:t>
            </a:r>
          </a:p>
          <a:p>
            <a:pPr marL="0" indent="0">
              <a:spcBef>
                <a:spcPts val="400"/>
              </a:spcBef>
              <a:buClrTx/>
              <a:buFont typeface="Arial"/>
              <a:buChar char="•"/>
              <a:defRPr sz="1800">
                <a:solidFill>
                  <a:srgbClr val="595959"/>
                </a:solidFill>
                <a:latin typeface="Verdana"/>
                <a:ea typeface="Verdana"/>
                <a:cs typeface="Verdana"/>
                <a:sym typeface="Verdana"/>
              </a:defRPr>
            </a:pPr>
            <a:r>
              <a:t>daydreaming</a:t>
            </a:r>
          </a:p>
          <a:p>
            <a:pPr marL="0" indent="0">
              <a:spcBef>
                <a:spcPts val="400"/>
              </a:spcBef>
              <a:buClrTx/>
              <a:buFont typeface="Arial"/>
              <a:buChar char="•"/>
              <a:defRPr sz="1800">
                <a:solidFill>
                  <a:srgbClr val="595959"/>
                </a:solidFill>
                <a:latin typeface="Verdana"/>
                <a:ea typeface="Verdana"/>
                <a:cs typeface="Verdana"/>
                <a:sym typeface="Verdana"/>
              </a:defRPr>
            </a:pPr>
            <a:r>
              <a:t>being in a hurry</a:t>
            </a:r>
          </a:p>
          <a:p>
            <a:pPr marL="0" indent="0">
              <a:spcBef>
                <a:spcPts val="400"/>
              </a:spcBef>
              <a:buClrTx/>
              <a:buFont typeface="Arial"/>
              <a:buChar char="•"/>
              <a:defRPr sz="1800">
                <a:solidFill>
                  <a:srgbClr val="595959"/>
                </a:solidFill>
                <a:latin typeface="Verdana"/>
                <a:ea typeface="Verdana"/>
                <a:cs typeface="Verdana"/>
                <a:sym typeface="Verdana"/>
              </a:defRPr>
            </a:pPr>
            <a:r>
              <a:t>looking for points to argue with</a:t>
            </a:r>
          </a:p>
          <a:p>
            <a:pPr marL="0" indent="0">
              <a:spcBef>
                <a:spcPts val="400"/>
              </a:spcBef>
              <a:buClrTx/>
              <a:buFont typeface="Arial"/>
              <a:buChar char="•"/>
              <a:defRPr sz="1800">
                <a:solidFill>
                  <a:srgbClr val="595959"/>
                </a:solidFill>
                <a:latin typeface="Verdana"/>
                <a:ea typeface="Verdana"/>
                <a:cs typeface="Verdana"/>
                <a:sym typeface="Verdana"/>
              </a:defRPr>
            </a:pPr>
            <a:r>
              <a:t>feeling nervous or vulnerable</a:t>
            </a:r>
          </a:p>
        </p:txBody>
      </p:sp>
      <p:sp>
        <p:nvSpPr>
          <p:cNvPr id="65" name="Shape"/>
          <p:cNvSpPr/>
          <p:nvPr/>
        </p:nvSpPr>
        <p:spPr>
          <a:xfrm>
            <a:off x="0" y="0"/>
            <a:ext cx="9144000" cy="68580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lnTo>
                  <a:pt x="0" y="21600"/>
                </a:lnTo>
                <a:lnTo>
                  <a:pt x="0" y="0"/>
                </a:lnTo>
                <a:close/>
                <a:moveTo>
                  <a:pt x="561" y="748"/>
                </a:moveTo>
                <a:lnTo>
                  <a:pt x="561" y="20852"/>
                </a:lnTo>
                <a:lnTo>
                  <a:pt x="21039" y="20852"/>
                </a:lnTo>
                <a:lnTo>
                  <a:pt x="21039" y="748"/>
                </a:lnTo>
                <a:lnTo>
                  <a:pt x="561" y="748"/>
                </a:lnTo>
                <a:close/>
              </a:path>
            </a:pathLst>
          </a:custGeom>
          <a:solidFill>
            <a:srgbClr val="800000"/>
          </a:solidFill>
          <a:ln>
            <a:solidFill>
              <a:srgbClr val="800000"/>
            </a:solidFill>
          </a:ln>
        </p:spPr>
        <p:txBody>
          <a:bodyPr lIns="45719" rIns="45719"/>
          <a:lstStyle/>
          <a:p>
            <a:endParaRPr/>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Rectangle"/>
          <p:cNvSpPr/>
          <p:nvPr/>
        </p:nvSpPr>
        <p:spPr>
          <a:xfrm>
            <a:off x="266700" y="228600"/>
            <a:ext cx="8686800" cy="6400800"/>
          </a:xfrm>
          <a:prstGeom prst="rect">
            <a:avLst/>
          </a:prstGeom>
          <a:solidFill>
            <a:srgbClr val="FFFFFF"/>
          </a:solidFill>
          <a:ln w="3175">
            <a:solidFill>
              <a:srgbClr val="FFFFFF"/>
            </a:solidFill>
          </a:ln>
        </p:spPr>
        <p:txBody>
          <a:bodyPr lIns="45719" rIns="45719"/>
          <a:lstStyle/>
          <a:p>
            <a:pPr algn="l">
              <a:defRPr sz="1800"/>
            </a:pPr>
            <a:endParaRPr/>
          </a:p>
        </p:txBody>
      </p:sp>
      <p:sp>
        <p:nvSpPr>
          <p:cNvPr id="70" name="Negative listening habits to avoid:"/>
          <p:cNvSpPr txBox="1">
            <a:spLocks noGrp="1"/>
          </p:cNvSpPr>
          <p:nvPr>
            <p:ph type="title" idx="4294967295"/>
          </p:nvPr>
        </p:nvSpPr>
        <p:spPr>
          <a:xfrm>
            <a:off x="539750" y="620712"/>
            <a:ext cx="7772400" cy="863601"/>
          </a:xfrm>
          <a:prstGeom prst="rect">
            <a:avLst/>
          </a:prstGeom>
        </p:spPr>
        <p:txBody>
          <a:bodyPr>
            <a:normAutofit/>
          </a:bodyPr>
          <a:lstStyle>
            <a:lvl1pPr>
              <a:defRPr sz="2800" b="0">
                <a:solidFill>
                  <a:srgbClr val="800000"/>
                </a:solidFill>
                <a:latin typeface="Verdana"/>
                <a:ea typeface="Verdana"/>
                <a:cs typeface="Verdana"/>
                <a:sym typeface="Verdana"/>
              </a:defRPr>
            </a:lvl1pPr>
          </a:lstStyle>
          <a:p>
            <a:r>
              <a:t>Negative listening habits to avoid:</a:t>
            </a:r>
          </a:p>
        </p:txBody>
      </p:sp>
      <p:sp>
        <p:nvSpPr>
          <p:cNvPr id="71" name="The FAKER: mind is elsewhere…"/>
          <p:cNvSpPr txBox="1">
            <a:spLocks noGrp="1"/>
          </p:cNvSpPr>
          <p:nvPr>
            <p:ph type="body" idx="4294967295"/>
          </p:nvPr>
        </p:nvSpPr>
        <p:spPr>
          <a:xfrm>
            <a:off x="573087" y="1354137"/>
            <a:ext cx="7705726" cy="5040313"/>
          </a:xfrm>
          <a:prstGeom prst="rect">
            <a:avLst/>
          </a:prstGeom>
        </p:spPr>
        <p:txBody>
          <a:bodyPr>
            <a:normAutofit/>
          </a:bodyPr>
          <a:lstStyle/>
          <a:p>
            <a:pPr marL="0" indent="0">
              <a:buSzTx/>
              <a:buFont typeface="Wingdings"/>
              <a:buNone/>
              <a:defRPr sz="1800">
                <a:solidFill>
                  <a:srgbClr val="9AA3AF"/>
                </a:solidFill>
                <a:latin typeface="Verdana"/>
                <a:ea typeface="Verdana"/>
                <a:cs typeface="Verdana"/>
                <a:sym typeface="Verdana"/>
              </a:defRPr>
            </a:pPr>
            <a:endParaRPr dirty="0"/>
          </a:p>
          <a:p>
            <a:pPr marL="0" indent="0">
              <a:spcBef>
                <a:spcPts val="400"/>
              </a:spcBef>
              <a:buClrTx/>
              <a:buFont typeface="Arial"/>
              <a:buChar char="•"/>
              <a:defRPr sz="1800">
                <a:solidFill>
                  <a:srgbClr val="595959"/>
                </a:solidFill>
                <a:latin typeface="Verdana"/>
                <a:ea typeface="Verdana"/>
                <a:cs typeface="Verdana"/>
                <a:sym typeface="Verdana"/>
              </a:defRPr>
            </a:pPr>
            <a:r>
              <a:rPr dirty="0"/>
              <a:t>The FAKER: mind is elsewhere</a:t>
            </a:r>
          </a:p>
          <a:p>
            <a:pPr marL="0" indent="0">
              <a:spcBef>
                <a:spcPts val="400"/>
              </a:spcBef>
              <a:buClrTx/>
              <a:buFont typeface="Arial"/>
              <a:buChar char="•"/>
              <a:defRPr sz="1800">
                <a:solidFill>
                  <a:srgbClr val="595959"/>
                </a:solidFill>
                <a:latin typeface="Verdana"/>
                <a:ea typeface="Verdana"/>
                <a:cs typeface="Verdana"/>
                <a:sym typeface="Verdana"/>
              </a:defRPr>
            </a:pPr>
            <a:r>
              <a:rPr dirty="0"/>
              <a:t>The INTERRUPTER</a:t>
            </a:r>
          </a:p>
          <a:p>
            <a:pPr marL="0" indent="0">
              <a:spcBef>
                <a:spcPts val="400"/>
              </a:spcBef>
              <a:buClrTx/>
              <a:buFont typeface="Arial"/>
              <a:buChar char="•"/>
              <a:defRPr sz="1800">
                <a:solidFill>
                  <a:srgbClr val="595959"/>
                </a:solidFill>
                <a:latin typeface="Verdana"/>
                <a:ea typeface="Verdana"/>
                <a:cs typeface="Verdana"/>
                <a:sym typeface="Verdana"/>
              </a:defRPr>
            </a:pPr>
            <a:r>
              <a:rPr dirty="0"/>
              <a:t>The INTELLECTUAL or LOGICAL LISTENER: interprets and judges</a:t>
            </a:r>
          </a:p>
          <a:p>
            <a:pPr marL="0" indent="0">
              <a:spcBef>
                <a:spcPts val="400"/>
              </a:spcBef>
              <a:buClrTx/>
              <a:buFont typeface="Arial"/>
              <a:buChar char="•"/>
              <a:defRPr sz="1800">
                <a:solidFill>
                  <a:srgbClr val="595959"/>
                </a:solidFill>
                <a:latin typeface="Verdana"/>
                <a:ea typeface="Verdana"/>
                <a:cs typeface="Verdana"/>
                <a:sym typeface="Verdana"/>
              </a:defRPr>
            </a:pPr>
            <a:r>
              <a:t>The REBUTTAL maker: looking for a mistake, a</a:t>
            </a:r>
            <a:r>
              <a:rPr lang="en-US"/>
              <a:t>n</a:t>
            </a:r>
            <a:r>
              <a:t> argument or dismissal</a:t>
            </a:r>
          </a:p>
          <a:p>
            <a:pPr marL="0" indent="0">
              <a:spcBef>
                <a:spcPts val="400"/>
              </a:spcBef>
              <a:buClrTx/>
              <a:buFont typeface="Arial"/>
              <a:buChar char="•"/>
              <a:defRPr sz="1800">
                <a:solidFill>
                  <a:srgbClr val="595959"/>
                </a:solidFill>
                <a:latin typeface="Verdana"/>
                <a:ea typeface="Verdana"/>
                <a:cs typeface="Verdana"/>
                <a:sym typeface="Verdana"/>
              </a:defRPr>
            </a:pPr>
            <a:r>
              <a:rPr dirty="0"/>
              <a:t>The ADVICE giver: can be good but can be a turn off </a:t>
            </a:r>
          </a:p>
        </p:txBody>
      </p:sp>
      <p:sp>
        <p:nvSpPr>
          <p:cNvPr id="72" name="Shape"/>
          <p:cNvSpPr/>
          <p:nvPr/>
        </p:nvSpPr>
        <p:spPr>
          <a:xfrm>
            <a:off x="0" y="0"/>
            <a:ext cx="9144000" cy="68580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lnTo>
                  <a:pt x="0" y="21600"/>
                </a:lnTo>
                <a:lnTo>
                  <a:pt x="0" y="0"/>
                </a:lnTo>
                <a:close/>
                <a:moveTo>
                  <a:pt x="561" y="748"/>
                </a:moveTo>
                <a:lnTo>
                  <a:pt x="561" y="20852"/>
                </a:lnTo>
                <a:lnTo>
                  <a:pt x="21039" y="20852"/>
                </a:lnTo>
                <a:lnTo>
                  <a:pt x="21039" y="748"/>
                </a:lnTo>
                <a:lnTo>
                  <a:pt x="561" y="748"/>
                </a:lnTo>
                <a:close/>
              </a:path>
            </a:pathLst>
          </a:custGeom>
          <a:solidFill>
            <a:srgbClr val="800000"/>
          </a:solidFill>
          <a:ln>
            <a:solidFill>
              <a:srgbClr val="800000"/>
            </a:solidFill>
          </a:ln>
        </p:spPr>
        <p:txBody>
          <a:bodyPr lIns="45719" rIns="45719"/>
          <a:lstStyle/>
          <a:p>
            <a:endParaRPr/>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Rectangle"/>
          <p:cNvSpPr/>
          <p:nvPr/>
        </p:nvSpPr>
        <p:spPr>
          <a:xfrm>
            <a:off x="266700" y="228600"/>
            <a:ext cx="8686800" cy="6400800"/>
          </a:xfrm>
          <a:prstGeom prst="rect">
            <a:avLst/>
          </a:prstGeom>
          <a:solidFill>
            <a:srgbClr val="FFFFFF"/>
          </a:solidFill>
          <a:ln w="3175">
            <a:solidFill>
              <a:srgbClr val="FFFFFF"/>
            </a:solidFill>
          </a:ln>
        </p:spPr>
        <p:txBody>
          <a:bodyPr lIns="45719" rIns="45719"/>
          <a:lstStyle/>
          <a:p>
            <a:pPr algn="l">
              <a:defRPr sz="1800"/>
            </a:pPr>
            <a:endParaRPr/>
          </a:p>
        </p:txBody>
      </p:sp>
      <p:sp>
        <p:nvSpPr>
          <p:cNvPr id="75" name="Common Listening issues:"/>
          <p:cNvSpPr txBox="1">
            <a:spLocks noGrp="1"/>
          </p:cNvSpPr>
          <p:nvPr>
            <p:ph type="title" idx="4294967295"/>
          </p:nvPr>
        </p:nvSpPr>
        <p:spPr>
          <a:xfrm>
            <a:off x="539750" y="620712"/>
            <a:ext cx="7777163" cy="576263"/>
          </a:xfrm>
          <a:prstGeom prst="rect">
            <a:avLst/>
          </a:prstGeom>
        </p:spPr>
        <p:txBody>
          <a:bodyPr>
            <a:normAutofit/>
          </a:bodyPr>
          <a:lstStyle>
            <a:lvl1pPr>
              <a:defRPr sz="2000">
                <a:solidFill>
                  <a:srgbClr val="800000"/>
                </a:solidFill>
                <a:latin typeface="Verdana"/>
                <a:ea typeface="Verdana"/>
                <a:cs typeface="Verdana"/>
                <a:sym typeface="Verdana"/>
              </a:defRPr>
            </a:lvl1pPr>
          </a:lstStyle>
          <a:p>
            <a:r>
              <a:t>Common Listening issues:</a:t>
            </a:r>
          </a:p>
        </p:txBody>
      </p:sp>
      <p:sp>
        <p:nvSpPr>
          <p:cNvPr id="76" name="Tuning in and out – on average we think approximately four times faster than we speak, leading to listeners tuning out, using the space to address their own thoughts, to daydream rather than staying tuned into the listener.…"/>
          <p:cNvSpPr txBox="1">
            <a:spLocks noGrp="1"/>
          </p:cNvSpPr>
          <p:nvPr>
            <p:ph type="body" idx="4294967295"/>
          </p:nvPr>
        </p:nvSpPr>
        <p:spPr>
          <a:xfrm>
            <a:off x="611187" y="1196975"/>
            <a:ext cx="7705726" cy="5184775"/>
          </a:xfrm>
          <a:prstGeom prst="rect">
            <a:avLst/>
          </a:prstGeom>
        </p:spPr>
        <p:txBody>
          <a:bodyPr>
            <a:normAutofit/>
          </a:bodyPr>
          <a:lstStyle/>
          <a:p>
            <a:pPr marL="0" indent="0">
              <a:spcBef>
                <a:spcPts val="400"/>
              </a:spcBef>
              <a:buClrTx/>
              <a:buFont typeface="Arial"/>
              <a:buChar char="•"/>
              <a:defRPr sz="1800" b="1">
                <a:solidFill>
                  <a:srgbClr val="595959"/>
                </a:solidFill>
                <a:latin typeface="Verdana"/>
                <a:ea typeface="Verdana"/>
                <a:cs typeface="Verdana"/>
                <a:sym typeface="Verdana"/>
              </a:defRPr>
            </a:pPr>
            <a:r>
              <a:t>Tuning in and out</a:t>
            </a:r>
            <a:r>
              <a:rPr b="0"/>
              <a:t> – on average we think approximately four times faster than we speak, leading to listeners tuning out, using the space to address their own thoughts, to daydream rather than staying tuned into the listener.</a:t>
            </a:r>
          </a:p>
          <a:p>
            <a:pPr marL="0" indent="0">
              <a:buClrTx/>
              <a:buFont typeface="Arial"/>
              <a:buChar char="•"/>
              <a:defRPr sz="1800" b="1">
                <a:solidFill>
                  <a:srgbClr val="595959"/>
                </a:solidFill>
                <a:latin typeface="Verdana"/>
                <a:ea typeface="Verdana"/>
                <a:cs typeface="Verdana"/>
                <a:sym typeface="Verdana"/>
              </a:defRPr>
            </a:pPr>
            <a:endParaRPr b="0"/>
          </a:p>
          <a:p>
            <a:pPr marL="0" indent="0">
              <a:spcBef>
                <a:spcPts val="400"/>
              </a:spcBef>
              <a:buClrTx/>
              <a:buFont typeface="Arial"/>
              <a:buChar char="•"/>
              <a:defRPr sz="1800" b="1">
                <a:solidFill>
                  <a:srgbClr val="595959"/>
                </a:solidFill>
                <a:latin typeface="Verdana"/>
                <a:ea typeface="Verdana"/>
                <a:cs typeface="Verdana"/>
                <a:sym typeface="Verdana"/>
              </a:defRPr>
            </a:pPr>
            <a:r>
              <a:t>The glazed look</a:t>
            </a:r>
            <a:r>
              <a:rPr b="0"/>
              <a:t> – there are times when an individual will concentrate on the speaker rather than on what is being said for whatever reason, bringing on that glazed look on the face of those listening. We can all tell when this is happening.</a:t>
            </a:r>
          </a:p>
        </p:txBody>
      </p:sp>
      <p:sp>
        <p:nvSpPr>
          <p:cNvPr id="77" name="Shape"/>
          <p:cNvSpPr/>
          <p:nvPr/>
        </p:nvSpPr>
        <p:spPr>
          <a:xfrm>
            <a:off x="0" y="0"/>
            <a:ext cx="9144000" cy="68580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lnTo>
                  <a:pt x="0" y="21600"/>
                </a:lnTo>
                <a:lnTo>
                  <a:pt x="0" y="0"/>
                </a:lnTo>
                <a:close/>
                <a:moveTo>
                  <a:pt x="537" y="716"/>
                </a:moveTo>
                <a:lnTo>
                  <a:pt x="537" y="20884"/>
                </a:lnTo>
                <a:lnTo>
                  <a:pt x="21063" y="20884"/>
                </a:lnTo>
                <a:lnTo>
                  <a:pt x="21063" y="716"/>
                </a:lnTo>
                <a:lnTo>
                  <a:pt x="537" y="716"/>
                </a:lnTo>
                <a:close/>
              </a:path>
            </a:pathLst>
          </a:custGeom>
          <a:solidFill>
            <a:srgbClr val="800000"/>
          </a:solidFill>
          <a:ln>
            <a:solidFill>
              <a:srgbClr val="800000"/>
            </a:solidFill>
          </a:ln>
        </p:spPr>
        <p:txBody>
          <a:bodyPr lIns="45719" rIns="45719"/>
          <a:lstStyle/>
          <a:p>
            <a:endParaRPr/>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Rectangle"/>
          <p:cNvSpPr/>
          <p:nvPr/>
        </p:nvSpPr>
        <p:spPr>
          <a:xfrm>
            <a:off x="266700" y="228600"/>
            <a:ext cx="8686800" cy="6400800"/>
          </a:xfrm>
          <a:prstGeom prst="rect">
            <a:avLst/>
          </a:prstGeom>
          <a:solidFill>
            <a:srgbClr val="FFFFFF"/>
          </a:solidFill>
          <a:ln w="3175">
            <a:solidFill>
              <a:srgbClr val="FFFFFF"/>
            </a:solidFill>
          </a:ln>
        </p:spPr>
        <p:txBody>
          <a:bodyPr lIns="45719" rIns="45719"/>
          <a:lstStyle/>
          <a:p>
            <a:pPr algn="l">
              <a:defRPr sz="1800"/>
            </a:pPr>
            <a:endParaRPr/>
          </a:p>
        </p:txBody>
      </p:sp>
      <p:sp>
        <p:nvSpPr>
          <p:cNvPr id="80" name="Common Listening issues:"/>
          <p:cNvSpPr txBox="1">
            <a:spLocks noGrp="1"/>
          </p:cNvSpPr>
          <p:nvPr>
            <p:ph type="title" idx="4294967295"/>
          </p:nvPr>
        </p:nvSpPr>
        <p:spPr>
          <a:xfrm>
            <a:off x="539750" y="620712"/>
            <a:ext cx="7777163" cy="431801"/>
          </a:xfrm>
          <a:prstGeom prst="rect">
            <a:avLst/>
          </a:prstGeom>
        </p:spPr>
        <p:txBody>
          <a:bodyPr>
            <a:normAutofit/>
          </a:bodyPr>
          <a:lstStyle>
            <a:lvl1pPr>
              <a:defRPr sz="2000">
                <a:solidFill>
                  <a:srgbClr val="800000"/>
                </a:solidFill>
                <a:latin typeface="Verdana"/>
                <a:ea typeface="Verdana"/>
                <a:cs typeface="Verdana"/>
                <a:sym typeface="Verdana"/>
              </a:defRPr>
            </a:lvl1pPr>
          </a:lstStyle>
          <a:p>
            <a:r>
              <a:t>Common Listening issues:</a:t>
            </a:r>
          </a:p>
        </p:txBody>
      </p:sp>
      <p:sp>
        <p:nvSpPr>
          <p:cNvPr id="81" name="Becoming heated – certain trigger phrases, words and views may cause listeners to feel as if they should dive in with their own opinions. It is better to hold back on this even if you disagree.…"/>
          <p:cNvSpPr txBox="1">
            <a:spLocks noGrp="1"/>
          </p:cNvSpPr>
          <p:nvPr>
            <p:ph type="body" idx="4294967295"/>
          </p:nvPr>
        </p:nvSpPr>
        <p:spPr>
          <a:xfrm>
            <a:off x="611187" y="1673225"/>
            <a:ext cx="7705726" cy="5184775"/>
          </a:xfrm>
          <a:prstGeom prst="rect">
            <a:avLst/>
          </a:prstGeom>
        </p:spPr>
        <p:txBody>
          <a:bodyPr>
            <a:normAutofit/>
          </a:bodyPr>
          <a:lstStyle/>
          <a:p>
            <a:pPr marL="0" indent="0">
              <a:spcBef>
                <a:spcPts val="400"/>
              </a:spcBef>
              <a:buClrTx/>
              <a:buFont typeface="Arial"/>
              <a:buChar char="•"/>
              <a:defRPr sz="1800" b="1">
                <a:solidFill>
                  <a:srgbClr val="595959"/>
                </a:solidFill>
                <a:latin typeface="Verdana"/>
                <a:ea typeface="Verdana"/>
                <a:cs typeface="Verdana"/>
                <a:sym typeface="Verdana"/>
              </a:defRPr>
            </a:pPr>
            <a:r>
              <a:t>Becoming heated</a:t>
            </a:r>
            <a:r>
              <a:rPr b="0"/>
              <a:t> – certain trigger phrases, words and views may cause listeners to feel as if they should dive in with their own opinions. It is better to hold back on this even if you disagree.</a:t>
            </a:r>
          </a:p>
          <a:p>
            <a:pPr marL="0" indent="0">
              <a:buClrTx/>
              <a:buFont typeface="Arial"/>
              <a:buChar char="•"/>
              <a:defRPr sz="1800">
                <a:solidFill>
                  <a:srgbClr val="595959"/>
                </a:solidFill>
                <a:latin typeface="Verdana"/>
                <a:ea typeface="Verdana"/>
                <a:cs typeface="Verdana"/>
                <a:sym typeface="Verdana"/>
              </a:defRPr>
            </a:pPr>
            <a:endParaRPr b="0"/>
          </a:p>
          <a:p>
            <a:pPr marL="0" indent="0">
              <a:spcBef>
                <a:spcPts val="400"/>
              </a:spcBef>
              <a:buClrTx/>
              <a:buFont typeface="Arial"/>
              <a:buChar char="•"/>
              <a:defRPr sz="1800" b="1">
                <a:solidFill>
                  <a:srgbClr val="595959"/>
                </a:solidFill>
                <a:latin typeface="Verdana"/>
                <a:ea typeface="Verdana"/>
                <a:cs typeface="Verdana"/>
                <a:sym typeface="Verdana"/>
              </a:defRPr>
            </a:pPr>
            <a:r>
              <a:t>Giving space</a:t>
            </a:r>
            <a:r>
              <a:rPr b="0"/>
              <a:t> Avoid the temptation to rush in and fill these, as we all have differing periods of reflection and thinking. Silence can often be an indication that thinking is going on.</a:t>
            </a:r>
          </a:p>
        </p:txBody>
      </p:sp>
      <p:sp>
        <p:nvSpPr>
          <p:cNvPr id="82" name="Shape"/>
          <p:cNvSpPr/>
          <p:nvPr/>
        </p:nvSpPr>
        <p:spPr>
          <a:xfrm>
            <a:off x="0" y="0"/>
            <a:ext cx="9144000" cy="68580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lnTo>
                  <a:pt x="0" y="21600"/>
                </a:lnTo>
                <a:lnTo>
                  <a:pt x="0" y="0"/>
                </a:lnTo>
                <a:close/>
                <a:moveTo>
                  <a:pt x="585" y="780"/>
                </a:moveTo>
                <a:lnTo>
                  <a:pt x="585" y="20820"/>
                </a:lnTo>
                <a:lnTo>
                  <a:pt x="21015" y="20820"/>
                </a:lnTo>
                <a:lnTo>
                  <a:pt x="21015" y="780"/>
                </a:lnTo>
                <a:lnTo>
                  <a:pt x="585" y="780"/>
                </a:lnTo>
                <a:close/>
              </a:path>
            </a:pathLst>
          </a:custGeom>
          <a:solidFill>
            <a:srgbClr val="800000"/>
          </a:solidFill>
          <a:ln>
            <a:solidFill>
              <a:srgbClr val="800000"/>
            </a:solidFill>
          </a:ln>
        </p:spPr>
        <p:txBody>
          <a:bodyPr lIns="45719" rIns="45719"/>
          <a:lstStyle/>
          <a:p>
            <a:endParaRPr/>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Rectangle"/>
          <p:cNvSpPr/>
          <p:nvPr/>
        </p:nvSpPr>
        <p:spPr>
          <a:xfrm>
            <a:off x="266700" y="228600"/>
            <a:ext cx="8686800" cy="6400800"/>
          </a:xfrm>
          <a:prstGeom prst="rect">
            <a:avLst/>
          </a:prstGeom>
          <a:solidFill>
            <a:srgbClr val="FFFFFF"/>
          </a:solidFill>
          <a:ln w="3175">
            <a:solidFill>
              <a:srgbClr val="FFFFFF"/>
            </a:solidFill>
          </a:ln>
        </p:spPr>
        <p:txBody>
          <a:bodyPr lIns="45719" rIns="45719"/>
          <a:lstStyle/>
          <a:p>
            <a:pPr algn="l">
              <a:defRPr sz="1800"/>
            </a:pPr>
            <a:endParaRPr/>
          </a:p>
        </p:txBody>
      </p:sp>
      <p:sp>
        <p:nvSpPr>
          <p:cNvPr id="85" name="Active listening:"/>
          <p:cNvSpPr txBox="1">
            <a:spLocks noGrp="1"/>
          </p:cNvSpPr>
          <p:nvPr>
            <p:ph type="title" idx="4294967295"/>
          </p:nvPr>
        </p:nvSpPr>
        <p:spPr>
          <a:xfrm>
            <a:off x="539750" y="620712"/>
            <a:ext cx="7772400" cy="863601"/>
          </a:xfrm>
          <a:prstGeom prst="rect">
            <a:avLst/>
          </a:prstGeom>
        </p:spPr>
        <p:txBody>
          <a:bodyPr>
            <a:normAutofit/>
          </a:bodyPr>
          <a:lstStyle>
            <a:lvl1pPr>
              <a:defRPr sz="2800" b="0">
                <a:solidFill>
                  <a:srgbClr val="800000"/>
                </a:solidFill>
                <a:latin typeface="Verdana"/>
                <a:ea typeface="Verdana"/>
                <a:cs typeface="Verdana"/>
                <a:sym typeface="Verdana"/>
              </a:defRPr>
            </a:lvl1pPr>
          </a:lstStyle>
          <a:p>
            <a:r>
              <a:t>Active listening:</a:t>
            </a:r>
          </a:p>
        </p:txBody>
      </p:sp>
      <p:sp>
        <p:nvSpPr>
          <p:cNvPr id="86" name="People like being listened to as it demonstrates respect.  As a good listener you will show that you are attentive and that you are interested in what the speaker is saying.…"/>
          <p:cNvSpPr txBox="1">
            <a:spLocks noGrp="1"/>
          </p:cNvSpPr>
          <p:nvPr>
            <p:ph type="body" idx="4294967295"/>
          </p:nvPr>
        </p:nvSpPr>
        <p:spPr>
          <a:xfrm>
            <a:off x="684212" y="1725612"/>
            <a:ext cx="7416801" cy="4537076"/>
          </a:xfrm>
          <a:prstGeom prst="rect">
            <a:avLst/>
          </a:prstGeom>
        </p:spPr>
        <p:txBody>
          <a:bodyPr>
            <a:normAutofit/>
          </a:bodyPr>
          <a:lstStyle/>
          <a:p>
            <a:pPr>
              <a:buClr>
                <a:srgbClr val="2B80E2"/>
              </a:buClr>
              <a:buFont typeface="Arial"/>
              <a:buChar char="•"/>
              <a:defRPr sz="1800">
                <a:solidFill>
                  <a:srgbClr val="595959"/>
                </a:solidFill>
                <a:latin typeface="Verdana"/>
                <a:ea typeface="Verdana"/>
                <a:cs typeface="Verdana"/>
                <a:sym typeface="Verdana"/>
              </a:defRPr>
            </a:pPr>
            <a:endParaRPr/>
          </a:p>
          <a:p>
            <a:pPr>
              <a:spcBef>
                <a:spcPts val="400"/>
              </a:spcBef>
              <a:buClrTx/>
              <a:buFont typeface="Arial"/>
              <a:buChar char="•"/>
              <a:defRPr sz="1800">
                <a:solidFill>
                  <a:srgbClr val="595959"/>
                </a:solidFill>
                <a:latin typeface="Verdana"/>
                <a:ea typeface="Verdana"/>
                <a:cs typeface="Verdana"/>
                <a:sym typeface="Verdana"/>
              </a:defRPr>
            </a:pPr>
            <a:r>
              <a:t>People like being listened to as it demonstrates respect.  As a good listener you will show that you are attentive and that you are interested in what the speaker is saying.</a:t>
            </a:r>
          </a:p>
          <a:p>
            <a:pPr>
              <a:buClrTx/>
              <a:buFont typeface="Arial"/>
              <a:buChar char="•"/>
              <a:defRPr sz="1800">
                <a:solidFill>
                  <a:srgbClr val="595959"/>
                </a:solidFill>
                <a:latin typeface="Verdana"/>
                <a:ea typeface="Verdana"/>
                <a:cs typeface="Verdana"/>
                <a:sym typeface="Verdana"/>
              </a:defRPr>
            </a:pPr>
            <a:endParaRPr/>
          </a:p>
          <a:p>
            <a:pPr>
              <a:spcBef>
                <a:spcPts val="400"/>
              </a:spcBef>
              <a:buClrTx/>
              <a:buFont typeface="Arial"/>
              <a:buChar char="•"/>
              <a:defRPr sz="1800">
                <a:solidFill>
                  <a:srgbClr val="595959"/>
                </a:solidFill>
                <a:latin typeface="Verdana"/>
                <a:ea typeface="Verdana"/>
                <a:cs typeface="Verdana"/>
                <a:sym typeface="Verdana"/>
              </a:defRPr>
            </a:pPr>
            <a:r>
              <a:t>Resist the temptation to interrupt. Using silence gives the speaker space and time to think about, construct and say what they mean.</a:t>
            </a:r>
          </a:p>
          <a:p>
            <a:pPr>
              <a:buChar char="▪"/>
              <a:defRPr sz="1800">
                <a:solidFill>
                  <a:srgbClr val="0066CC"/>
                </a:solidFill>
                <a:latin typeface="Verdana"/>
                <a:ea typeface="Verdana"/>
                <a:cs typeface="Verdana"/>
                <a:sym typeface="Verdana"/>
              </a:defRPr>
            </a:pPr>
            <a:endParaRPr/>
          </a:p>
          <a:p>
            <a:pPr>
              <a:spcBef>
                <a:spcPts val="400"/>
              </a:spcBef>
              <a:buClr>
                <a:srgbClr val="595959"/>
              </a:buClr>
              <a:buFont typeface="Arial"/>
              <a:buChar char="•"/>
              <a:defRPr sz="1800">
                <a:solidFill>
                  <a:srgbClr val="595959"/>
                </a:solidFill>
                <a:latin typeface="Verdana"/>
                <a:ea typeface="Verdana"/>
                <a:cs typeface="Verdana"/>
                <a:sym typeface="Verdana"/>
              </a:defRPr>
            </a:pPr>
            <a:r>
              <a:t>Encourage the speaker to explore their thoughts. Make it clear that you are interested in helping them to develop their thoughts and ideas.</a:t>
            </a:r>
            <a:endParaRPr>
              <a:solidFill>
                <a:srgbClr val="0066CC"/>
              </a:solidFill>
            </a:endParaRPr>
          </a:p>
          <a:p>
            <a:pPr>
              <a:spcBef>
                <a:spcPts val="400"/>
              </a:spcBef>
              <a:buSzTx/>
              <a:buFont typeface="Wingdings"/>
              <a:buNone/>
              <a:defRPr sz="1800" b="1">
                <a:solidFill>
                  <a:srgbClr val="0099CC"/>
                </a:solidFill>
                <a:latin typeface="Verdana"/>
                <a:ea typeface="Verdana"/>
                <a:cs typeface="Verdana"/>
                <a:sym typeface="Verdana"/>
              </a:defRPr>
            </a:pPr>
            <a:r>
              <a:t>       </a:t>
            </a:r>
          </a:p>
        </p:txBody>
      </p:sp>
      <p:sp>
        <p:nvSpPr>
          <p:cNvPr id="87" name="Shape"/>
          <p:cNvSpPr/>
          <p:nvPr/>
        </p:nvSpPr>
        <p:spPr>
          <a:xfrm>
            <a:off x="0" y="0"/>
            <a:ext cx="9144000" cy="68580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lnTo>
                  <a:pt x="0" y="21600"/>
                </a:lnTo>
                <a:lnTo>
                  <a:pt x="0" y="0"/>
                </a:lnTo>
                <a:close/>
                <a:moveTo>
                  <a:pt x="609" y="812"/>
                </a:moveTo>
                <a:lnTo>
                  <a:pt x="609" y="20788"/>
                </a:lnTo>
                <a:lnTo>
                  <a:pt x="20991" y="20788"/>
                </a:lnTo>
                <a:lnTo>
                  <a:pt x="20991" y="812"/>
                </a:lnTo>
                <a:lnTo>
                  <a:pt x="609" y="812"/>
                </a:lnTo>
                <a:close/>
              </a:path>
            </a:pathLst>
          </a:custGeom>
          <a:solidFill>
            <a:srgbClr val="800000"/>
          </a:solidFill>
          <a:ln>
            <a:solidFill>
              <a:srgbClr val="800000"/>
            </a:solidFill>
          </a:ln>
        </p:spPr>
        <p:txBody>
          <a:bodyPr lIns="45719" rIns="45719"/>
          <a:lstStyle/>
          <a:p>
            <a:endParaRPr/>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Rectangle"/>
          <p:cNvSpPr/>
          <p:nvPr/>
        </p:nvSpPr>
        <p:spPr>
          <a:xfrm>
            <a:off x="266700" y="228600"/>
            <a:ext cx="8686800" cy="6400800"/>
          </a:xfrm>
          <a:prstGeom prst="rect">
            <a:avLst/>
          </a:prstGeom>
          <a:solidFill>
            <a:srgbClr val="FFFFFF"/>
          </a:solidFill>
          <a:ln w="3175">
            <a:solidFill>
              <a:srgbClr val="FFFFFF"/>
            </a:solidFill>
          </a:ln>
        </p:spPr>
        <p:txBody>
          <a:bodyPr lIns="45719" rIns="45719"/>
          <a:lstStyle/>
          <a:p>
            <a:pPr algn="l">
              <a:defRPr sz="1800"/>
            </a:pPr>
            <a:endParaRPr/>
          </a:p>
        </p:txBody>
      </p:sp>
      <p:sp>
        <p:nvSpPr>
          <p:cNvPr id="90" name="Active listening:"/>
          <p:cNvSpPr txBox="1">
            <a:spLocks noGrp="1"/>
          </p:cNvSpPr>
          <p:nvPr>
            <p:ph type="title" idx="4294967295"/>
          </p:nvPr>
        </p:nvSpPr>
        <p:spPr>
          <a:xfrm>
            <a:off x="539750" y="620712"/>
            <a:ext cx="7772400" cy="863601"/>
          </a:xfrm>
          <a:prstGeom prst="rect">
            <a:avLst/>
          </a:prstGeom>
        </p:spPr>
        <p:txBody>
          <a:bodyPr>
            <a:normAutofit/>
          </a:bodyPr>
          <a:lstStyle>
            <a:lvl1pPr>
              <a:defRPr sz="2800" b="0">
                <a:solidFill>
                  <a:srgbClr val="800000"/>
                </a:solidFill>
                <a:latin typeface="Verdana"/>
                <a:ea typeface="Verdana"/>
                <a:cs typeface="Verdana"/>
                <a:sym typeface="Verdana"/>
              </a:defRPr>
            </a:lvl1pPr>
          </a:lstStyle>
          <a:p>
            <a:r>
              <a:t>Active listening:</a:t>
            </a:r>
          </a:p>
        </p:txBody>
      </p:sp>
      <p:sp>
        <p:nvSpPr>
          <p:cNvPr id="91" name="The active listener will notice any misconceptions or prejudices there may be. The active listener will be skilful in reflecting back what the speaker has said. This helps clarify understanding and lets the speaker know that you are focusing on what they mean. This also helps the speaker clarify complex thinking and provides an opportunity for them to elaborate.…"/>
          <p:cNvSpPr txBox="1">
            <a:spLocks noGrp="1"/>
          </p:cNvSpPr>
          <p:nvPr>
            <p:ph type="body" idx="4294967295"/>
          </p:nvPr>
        </p:nvSpPr>
        <p:spPr>
          <a:xfrm>
            <a:off x="755650" y="1844675"/>
            <a:ext cx="7416800" cy="4537075"/>
          </a:xfrm>
          <a:prstGeom prst="rect">
            <a:avLst/>
          </a:prstGeom>
        </p:spPr>
        <p:txBody>
          <a:bodyPr>
            <a:normAutofit/>
          </a:bodyPr>
          <a:lstStyle/>
          <a:p>
            <a:pPr>
              <a:spcBef>
                <a:spcPts val="400"/>
              </a:spcBef>
              <a:buClrTx/>
              <a:buFont typeface="Arial"/>
              <a:buChar char="•"/>
              <a:defRPr sz="1800">
                <a:solidFill>
                  <a:srgbClr val="595959"/>
                </a:solidFill>
                <a:latin typeface="Verdana"/>
                <a:ea typeface="Verdana"/>
                <a:cs typeface="Verdana"/>
                <a:sym typeface="Verdana"/>
              </a:defRPr>
            </a:pPr>
            <a:r>
              <a:t>The active listener will notice any misconceptions or prejudices there may be. The active listener will be skilful in reflecting back what the speaker has said. This helps clarify understanding and lets the speaker know that you are focusing on what they mean. This also helps the speaker clarify complex thinking and provides an opportunity for them to elaborate.</a:t>
            </a:r>
          </a:p>
          <a:p>
            <a:pPr>
              <a:buClrTx/>
              <a:buFont typeface="Arial"/>
              <a:buChar char="•"/>
              <a:defRPr sz="1800">
                <a:solidFill>
                  <a:srgbClr val="595959"/>
                </a:solidFill>
                <a:latin typeface="Verdana"/>
                <a:ea typeface="Verdana"/>
                <a:cs typeface="Verdana"/>
                <a:sym typeface="Verdana"/>
              </a:defRPr>
            </a:pPr>
            <a:endParaRPr/>
          </a:p>
          <a:p>
            <a:pPr>
              <a:spcBef>
                <a:spcPts val="400"/>
              </a:spcBef>
              <a:buClrTx/>
              <a:buFont typeface="Arial"/>
              <a:buChar char="•"/>
              <a:defRPr sz="1800">
                <a:solidFill>
                  <a:srgbClr val="595959"/>
                </a:solidFill>
                <a:latin typeface="Verdana"/>
                <a:ea typeface="Verdana"/>
                <a:cs typeface="Verdana"/>
                <a:sym typeface="Verdana"/>
              </a:defRPr>
            </a:pPr>
            <a:r>
              <a:t>When you reflect back, it enables the speaker to confirm or correct your understanding. Mirroring what the speaker has said and using the same words is very helpful.</a:t>
            </a:r>
          </a:p>
          <a:p>
            <a:pPr>
              <a:spcBef>
                <a:spcPts val="400"/>
              </a:spcBef>
              <a:buSzTx/>
              <a:buFont typeface="Wingdings"/>
              <a:buNone/>
              <a:defRPr sz="1800" b="1">
                <a:solidFill>
                  <a:srgbClr val="0099CC"/>
                </a:solidFill>
                <a:latin typeface="Verdana"/>
                <a:ea typeface="Verdana"/>
                <a:cs typeface="Verdana"/>
                <a:sym typeface="Verdana"/>
              </a:defRPr>
            </a:pPr>
            <a:r>
              <a:t>       </a:t>
            </a:r>
          </a:p>
        </p:txBody>
      </p:sp>
      <p:sp>
        <p:nvSpPr>
          <p:cNvPr id="92" name="Shape"/>
          <p:cNvSpPr/>
          <p:nvPr/>
        </p:nvSpPr>
        <p:spPr>
          <a:xfrm>
            <a:off x="0" y="0"/>
            <a:ext cx="9144000" cy="68580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lnTo>
                  <a:pt x="0" y="21600"/>
                </a:lnTo>
                <a:lnTo>
                  <a:pt x="0" y="0"/>
                </a:lnTo>
                <a:close/>
                <a:moveTo>
                  <a:pt x="585" y="780"/>
                </a:moveTo>
                <a:lnTo>
                  <a:pt x="585" y="20820"/>
                </a:lnTo>
                <a:lnTo>
                  <a:pt x="21015" y="20820"/>
                </a:lnTo>
                <a:lnTo>
                  <a:pt x="21015" y="780"/>
                </a:lnTo>
                <a:lnTo>
                  <a:pt x="585" y="780"/>
                </a:lnTo>
                <a:close/>
              </a:path>
            </a:pathLst>
          </a:custGeom>
          <a:solidFill>
            <a:schemeClr val="accent1"/>
          </a:solidFill>
          <a:ln>
            <a:solidFill>
              <a:srgbClr val="800000"/>
            </a:solidFill>
          </a:ln>
        </p:spPr>
        <p:txBody>
          <a:bodyPr lIns="45719" rIns="45719"/>
          <a:lstStyle/>
          <a:p>
            <a:endParaRPr/>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Rectangle"/>
          <p:cNvSpPr/>
          <p:nvPr/>
        </p:nvSpPr>
        <p:spPr>
          <a:xfrm>
            <a:off x="266700" y="228600"/>
            <a:ext cx="8686800" cy="6400800"/>
          </a:xfrm>
          <a:prstGeom prst="rect">
            <a:avLst/>
          </a:prstGeom>
          <a:solidFill>
            <a:srgbClr val="FFFFFF"/>
          </a:solidFill>
          <a:ln w="3175">
            <a:solidFill>
              <a:srgbClr val="FFFFFF"/>
            </a:solidFill>
          </a:ln>
        </p:spPr>
        <p:txBody>
          <a:bodyPr lIns="45719" rIns="45719"/>
          <a:lstStyle/>
          <a:p>
            <a:pPr algn="l">
              <a:defRPr sz="1800"/>
            </a:pPr>
            <a:endParaRPr/>
          </a:p>
        </p:txBody>
      </p:sp>
      <p:sp>
        <p:nvSpPr>
          <p:cNvPr id="95" name="Some useful phrases for active listening:"/>
          <p:cNvSpPr txBox="1">
            <a:spLocks noGrp="1"/>
          </p:cNvSpPr>
          <p:nvPr>
            <p:ph type="title" idx="4294967295"/>
          </p:nvPr>
        </p:nvSpPr>
        <p:spPr>
          <a:xfrm>
            <a:off x="539750" y="620712"/>
            <a:ext cx="7772400" cy="863601"/>
          </a:xfrm>
          <a:prstGeom prst="rect">
            <a:avLst/>
          </a:prstGeom>
        </p:spPr>
        <p:txBody>
          <a:bodyPr>
            <a:normAutofit/>
          </a:bodyPr>
          <a:lstStyle>
            <a:lvl1pPr algn="ctr">
              <a:defRPr sz="2800" b="0">
                <a:solidFill>
                  <a:srgbClr val="800000"/>
                </a:solidFill>
                <a:latin typeface="Verdana"/>
                <a:ea typeface="Verdana"/>
                <a:cs typeface="Verdana"/>
                <a:sym typeface="Verdana"/>
              </a:defRPr>
            </a:lvl1pPr>
          </a:lstStyle>
          <a:p>
            <a:r>
              <a:t>Some useful phrases for active listening:</a:t>
            </a:r>
          </a:p>
        </p:txBody>
      </p:sp>
      <p:sp>
        <p:nvSpPr>
          <p:cNvPr id="96" name="Confirming:…"/>
          <p:cNvSpPr txBox="1">
            <a:spLocks noGrp="1"/>
          </p:cNvSpPr>
          <p:nvPr>
            <p:ph type="body" idx="4294967295"/>
          </p:nvPr>
        </p:nvSpPr>
        <p:spPr>
          <a:xfrm>
            <a:off x="755650" y="1844675"/>
            <a:ext cx="7416800" cy="4537075"/>
          </a:xfrm>
          <a:prstGeom prst="rect">
            <a:avLst/>
          </a:prstGeom>
        </p:spPr>
        <p:txBody>
          <a:bodyPr>
            <a:normAutofit/>
          </a:bodyPr>
          <a:lstStyle/>
          <a:p>
            <a:pPr marL="0" indent="0">
              <a:spcBef>
                <a:spcPts val="400"/>
              </a:spcBef>
              <a:buSzTx/>
              <a:buFont typeface="Wingdings"/>
              <a:buNone/>
              <a:defRPr sz="1800" b="1">
                <a:solidFill>
                  <a:srgbClr val="800000"/>
                </a:solidFill>
                <a:latin typeface="Verdana"/>
                <a:ea typeface="Verdana"/>
                <a:cs typeface="Verdana"/>
                <a:sym typeface="Verdana"/>
              </a:defRPr>
            </a:pPr>
            <a:r>
              <a:t>Confirming</a:t>
            </a:r>
            <a:r>
              <a:rPr b="0"/>
              <a:t>:</a:t>
            </a:r>
          </a:p>
          <a:p>
            <a:pPr marL="0" indent="0">
              <a:spcBef>
                <a:spcPts val="400"/>
              </a:spcBef>
              <a:buSzTx/>
              <a:buFont typeface="Wingdings"/>
              <a:buNone/>
              <a:defRPr sz="1800">
                <a:solidFill>
                  <a:srgbClr val="595959"/>
                </a:solidFill>
                <a:latin typeface="Verdana"/>
                <a:ea typeface="Verdana"/>
                <a:cs typeface="Verdana"/>
                <a:sym typeface="Verdana"/>
              </a:defRPr>
            </a:pPr>
            <a:r>
              <a:t>     Let me confirm...</a:t>
            </a:r>
          </a:p>
          <a:p>
            <a:pPr marL="0" indent="0">
              <a:spcBef>
                <a:spcPts val="400"/>
              </a:spcBef>
              <a:buSzTx/>
              <a:buFont typeface="Wingdings"/>
              <a:buNone/>
              <a:defRPr sz="1800">
                <a:solidFill>
                  <a:srgbClr val="595959"/>
                </a:solidFill>
                <a:latin typeface="Verdana"/>
                <a:ea typeface="Verdana"/>
                <a:cs typeface="Verdana"/>
                <a:sym typeface="Verdana"/>
              </a:defRPr>
            </a:pPr>
            <a:r>
              <a:t>     Can I make sure I understand what you’ve said..?</a:t>
            </a:r>
          </a:p>
          <a:p>
            <a:pPr marL="0" indent="0">
              <a:spcBef>
                <a:spcPts val="400"/>
              </a:spcBef>
              <a:buSzTx/>
              <a:buFont typeface="Wingdings"/>
              <a:buNone/>
              <a:defRPr sz="1800">
                <a:solidFill>
                  <a:srgbClr val="595959"/>
                </a:solidFill>
                <a:latin typeface="Verdana"/>
                <a:ea typeface="Verdana"/>
                <a:cs typeface="Verdana"/>
                <a:sym typeface="Verdana"/>
              </a:defRPr>
            </a:pPr>
            <a:r>
              <a:t>     Can I just check?</a:t>
            </a:r>
          </a:p>
          <a:p>
            <a:pPr marL="0" indent="0">
              <a:buSzTx/>
              <a:buFont typeface="Wingdings"/>
              <a:buNone/>
              <a:defRPr sz="1800">
                <a:solidFill>
                  <a:srgbClr val="0066CC"/>
                </a:solidFill>
                <a:latin typeface="Verdana"/>
                <a:ea typeface="Verdana"/>
                <a:cs typeface="Verdana"/>
                <a:sym typeface="Verdana"/>
              </a:defRPr>
            </a:pPr>
            <a:endParaRPr/>
          </a:p>
          <a:p>
            <a:pPr marL="0" indent="0">
              <a:spcBef>
                <a:spcPts val="400"/>
              </a:spcBef>
              <a:buSzTx/>
              <a:buFont typeface="Wingdings"/>
              <a:buNone/>
              <a:defRPr sz="1800" b="1">
                <a:solidFill>
                  <a:srgbClr val="800000"/>
                </a:solidFill>
                <a:latin typeface="Verdana"/>
                <a:ea typeface="Verdana"/>
                <a:cs typeface="Verdana"/>
                <a:sym typeface="Verdana"/>
              </a:defRPr>
            </a:pPr>
            <a:r>
              <a:t>Summarising:</a:t>
            </a:r>
          </a:p>
          <a:p>
            <a:pPr marL="0" indent="0">
              <a:spcBef>
                <a:spcPts val="400"/>
              </a:spcBef>
              <a:buSzTx/>
              <a:buFont typeface="Wingdings"/>
              <a:buNone/>
              <a:defRPr sz="1800" b="1">
                <a:solidFill>
                  <a:srgbClr val="9AA3AF"/>
                </a:solidFill>
                <a:latin typeface="Verdana"/>
                <a:ea typeface="Verdana"/>
                <a:cs typeface="Verdana"/>
                <a:sym typeface="Verdana"/>
              </a:defRPr>
            </a:pPr>
            <a:r>
              <a:t>    </a:t>
            </a:r>
            <a:r>
              <a:rPr>
                <a:solidFill>
                  <a:srgbClr val="595959"/>
                </a:solidFill>
              </a:rPr>
              <a:t>  </a:t>
            </a:r>
            <a:r>
              <a:rPr b="0">
                <a:solidFill>
                  <a:srgbClr val="595959"/>
                </a:solidFill>
              </a:rPr>
              <a:t>Can I summarise what you’ve said please?</a:t>
            </a:r>
            <a:endParaRPr>
              <a:solidFill>
                <a:srgbClr val="595959"/>
              </a:solidFill>
            </a:endParaRPr>
          </a:p>
          <a:p>
            <a:pPr marL="0" indent="0">
              <a:spcBef>
                <a:spcPts val="400"/>
              </a:spcBef>
              <a:buSzTx/>
              <a:buFont typeface="Wingdings"/>
              <a:buNone/>
              <a:defRPr sz="1800">
                <a:solidFill>
                  <a:srgbClr val="595959"/>
                </a:solidFill>
                <a:latin typeface="Verdana"/>
                <a:ea typeface="Verdana"/>
                <a:cs typeface="Verdana"/>
                <a:sym typeface="Verdana"/>
              </a:defRPr>
            </a:pPr>
            <a:r>
              <a:t>       I think you said...</a:t>
            </a:r>
          </a:p>
          <a:p>
            <a:pPr marL="0" indent="0">
              <a:buSzTx/>
              <a:buFont typeface="Wingdings"/>
              <a:buNone/>
              <a:defRPr sz="1800">
                <a:solidFill>
                  <a:srgbClr val="0066CC"/>
                </a:solidFill>
                <a:latin typeface="Verdana"/>
                <a:ea typeface="Verdana"/>
                <a:cs typeface="Verdana"/>
                <a:sym typeface="Verdana"/>
              </a:defRPr>
            </a:pPr>
            <a:endParaRPr/>
          </a:p>
          <a:p>
            <a:pPr marL="0" indent="0">
              <a:spcBef>
                <a:spcPts val="400"/>
              </a:spcBef>
              <a:buSzTx/>
              <a:buFont typeface="Wingdings"/>
              <a:buNone/>
              <a:defRPr sz="1800" b="1">
                <a:solidFill>
                  <a:srgbClr val="800000"/>
                </a:solidFill>
                <a:latin typeface="Verdana"/>
                <a:ea typeface="Verdana"/>
                <a:cs typeface="Verdana"/>
                <a:sym typeface="Verdana"/>
              </a:defRPr>
            </a:pPr>
            <a:r>
              <a:t>Checking:</a:t>
            </a:r>
          </a:p>
          <a:p>
            <a:pPr marL="0" indent="0">
              <a:spcBef>
                <a:spcPts val="400"/>
              </a:spcBef>
              <a:buSzTx/>
              <a:buFont typeface="Wingdings"/>
              <a:buNone/>
              <a:defRPr sz="1800" b="1">
                <a:solidFill>
                  <a:srgbClr val="0066CC"/>
                </a:solidFill>
                <a:latin typeface="Verdana"/>
                <a:ea typeface="Verdana"/>
                <a:cs typeface="Verdana"/>
                <a:sym typeface="Verdana"/>
              </a:defRPr>
            </a:pPr>
            <a:r>
              <a:t>   </a:t>
            </a:r>
            <a:r>
              <a:rPr>
                <a:solidFill>
                  <a:srgbClr val="595959"/>
                </a:solidFill>
              </a:rPr>
              <a:t>    </a:t>
            </a:r>
            <a:r>
              <a:rPr b="0">
                <a:solidFill>
                  <a:srgbClr val="595959"/>
                </a:solidFill>
              </a:rPr>
              <a:t>Is that right?</a:t>
            </a:r>
            <a:endParaRPr>
              <a:solidFill>
                <a:srgbClr val="595959"/>
              </a:solidFill>
            </a:endParaRPr>
          </a:p>
          <a:p>
            <a:pPr marL="0" indent="0">
              <a:spcBef>
                <a:spcPts val="400"/>
              </a:spcBef>
              <a:buSzTx/>
              <a:buFont typeface="Wingdings"/>
              <a:buNone/>
              <a:defRPr sz="1800">
                <a:solidFill>
                  <a:srgbClr val="595959"/>
                </a:solidFill>
                <a:latin typeface="Verdana"/>
                <a:ea typeface="Verdana"/>
                <a:cs typeface="Verdana"/>
                <a:sym typeface="Verdana"/>
              </a:defRPr>
            </a:pPr>
            <a:r>
              <a:t>       Have I understood you correctly?</a:t>
            </a:r>
          </a:p>
          <a:p>
            <a:pPr marL="0" indent="0">
              <a:spcBef>
                <a:spcPts val="400"/>
              </a:spcBef>
              <a:buSzTx/>
              <a:buFont typeface="Wingdings"/>
              <a:buNone/>
              <a:defRPr sz="1800" b="1">
                <a:solidFill>
                  <a:srgbClr val="0099CC"/>
                </a:solidFill>
                <a:latin typeface="Verdana"/>
                <a:ea typeface="Verdana"/>
                <a:cs typeface="Verdana"/>
                <a:sym typeface="Verdana"/>
              </a:defRPr>
            </a:pPr>
            <a:r>
              <a:t>       </a:t>
            </a:r>
          </a:p>
        </p:txBody>
      </p:sp>
      <p:sp>
        <p:nvSpPr>
          <p:cNvPr id="97" name="Text"/>
          <p:cNvSpPr txBox="1"/>
          <p:nvPr/>
        </p:nvSpPr>
        <p:spPr>
          <a:xfrm>
            <a:off x="6858000" y="5984875"/>
            <a:ext cx="1860550" cy="370840"/>
          </a:xfrm>
          <a:prstGeom prst="rect">
            <a:avLst/>
          </a:prstGeom>
          <a:ln w="12700">
            <a:miter lim="400000"/>
          </a:ln>
        </p:spPr>
        <p:txBody>
          <a:bodyPr lIns="45719" rIns="45719">
            <a:spAutoFit/>
          </a:bodyPr>
          <a:lstStyle/>
          <a:p>
            <a:pPr algn="l">
              <a:defRPr sz="1800" baseline="30000">
                <a:solidFill>
                  <a:srgbClr val="7F7F7F"/>
                </a:solidFill>
                <a:latin typeface="Verdana"/>
                <a:ea typeface="Verdana"/>
                <a:cs typeface="Verdana"/>
                <a:sym typeface="Verdana"/>
              </a:defRPr>
            </a:pPr>
            <a:endParaRPr/>
          </a:p>
        </p:txBody>
      </p:sp>
      <p:sp>
        <p:nvSpPr>
          <p:cNvPr id="98" name="Shape"/>
          <p:cNvSpPr/>
          <p:nvPr/>
        </p:nvSpPr>
        <p:spPr>
          <a:xfrm>
            <a:off x="0" y="0"/>
            <a:ext cx="9144000" cy="68580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lnTo>
                  <a:pt x="0" y="21600"/>
                </a:lnTo>
                <a:lnTo>
                  <a:pt x="0" y="0"/>
                </a:lnTo>
                <a:close/>
                <a:moveTo>
                  <a:pt x="585" y="780"/>
                </a:moveTo>
                <a:lnTo>
                  <a:pt x="585" y="20820"/>
                </a:lnTo>
                <a:lnTo>
                  <a:pt x="21015" y="20820"/>
                </a:lnTo>
                <a:lnTo>
                  <a:pt x="21015" y="780"/>
                </a:lnTo>
                <a:lnTo>
                  <a:pt x="585" y="780"/>
                </a:lnTo>
                <a:close/>
              </a:path>
            </a:pathLst>
          </a:custGeom>
          <a:solidFill>
            <a:srgbClr val="800000"/>
          </a:solidFill>
          <a:ln>
            <a:solidFill>
              <a:srgbClr val="800000"/>
            </a:solidFill>
          </a:ln>
        </p:spPr>
        <p:txBody>
          <a:bodyPr lIns="45719" rIns="45719"/>
          <a:lstStyle/>
          <a:p>
            <a:endParaRPr/>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Rectangle"/>
          <p:cNvSpPr/>
          <p:nvPr/>
        </p:nvSpPr>
        <p:spPr>
          <a:xfrm>
            <a:off x="266700" y="228600"/>
            <a:ext cx="8686800" cy="6400800"/>
          </a:xfrm>
          <a:prstGeom prst="rect">
            <a:avLst/>
          </a:prstGeom>
          <a:solidFill>
            <a:srgbClr val="FFFFFF"/>
          </a:solidFill>
          <a:ln w="3175">
            <a:solidFill>
              <a:srgbClr val="FFFFFF"/>
            </a:solidFill>
          </a:ln>
        </p:spPr>
        <p:txBody>
          <a:bodyPr lIns="45719" rIns="45719"/>
          <a:lstStyle/>
          <a:p>
            <a:pPr algn="l">
              <a:defRPr sz="1800"/>
            </a:pPr>
            <a:endParaRPr/>
          </a:p>
        </p:txBody>
      </p:sp>
      <p:sp>
        <p:nvSpPr>
          <p:cNvPr id="103" name="To summarise, good listening skills include:"/>
          <p:cNvSpPr txBox="1">
            <a:spLocks noGrp="1"/>
          </p:cNvSpPr>
          <p:nvPr>
            <p:ph type="title" idx="4294967295"/>
          </p:nvPr>
        </p:nvSpPr>
        <p:spPr>
          <a:xfrm>
            <a:off x="539750" y="620712"/>
            <a:ext cx="7772400" cy="863601"/>
          </a:xfrm>
          <a:prstGeom prst="rect">
            <a:avLst/>
          </a:prstGeom>
        </p:spPr>
        <p:txBody>
          <a:bodyPr>
            <a:normAutofit/>
          </a:bodyPr>
          <a:lstStyle>
            <a:lvl1pPr defTabSz="896111">
              <a:defRPr sz="2744" b="0">
                <a:solidFill>
                  <a:srgbClr val="800000"/>
                </a:solidFill>
                <a:latin typeface="Verdana"/>
                <a:ea typeface="Verdana"/>
                <a:cs typeface="Verdana"/>
                <a:sym typeface="Verdana"/>
              </a:defRPr>
            </a:lvl1pPr>
          </a:lstStyle>
          <a:p>
            <a:r>
              <a:t>To summarise, good listening skills include:</a:t>
            </a:r>
          </a:p>
        </p:txBody>
      </p:sp>
      <p:sp>
        <p:nvSpPr>
          <p:cNvPr id="104" name="Paying attention: non-verbal, verbal and allowing people to finish, being aware of body language…"/>
          <p:cNvSpPr txBox="1">
            <a:spLocks noGrp="1"/>
          </p:cNvSpPr>
          <p:nvPr>
            <p:ph type="body" idx="4294967295"/>
          </p:nvPr>
        </p:nvSpPr>
        <p:spPr>
          <a:xfrm>
            <a:off x="755650" y="1844675"/>
            <a:ext cx="7416800" cy="4537075"/>
          </a:xfrm>
          <a:prstGeom prst="rect">
            <a:avLst/>
          </a:prstGeom>
        </p:spPr>
        <p:txBody>
          <a:bodyPr>
            <a:normAutofit/>
          </a:bodyPr>
          <a:lstStyle/>
          <a:p>
            <a:pPr>
              <a:spcBef>
                <a:spcPts val="400"/>
              </a:spcBef>
              <a:buClr>
                <a:srgbClr val="7F7F7F"/>
              </a:buClr>
              <a:buFont typeface="Arial"/>
              <a:buChar char="•"/>
              <a:defRPr sz="1800">
                <a:solidFill>
                  <a:srgbClr val="595959"/>
                </a:solidFill>
                <a:latin typeface="Verdana"/>
                <a:ea typeface="Verdana"/>
                <a:cs typeface="Verdana"/>
                <a:sym typeface="Verdana"/>
              </a:defRPr>
            </a:pPr>
            <a:r>
              <a:t>Paying attention: non-verbal, verbal and allowing people to finish, being aware of body language</a:t>
            </a:r>
          </a:p>
          <a:p>
            <a:pPr>
              <a:spcBef>
                <a:spcPts val="400"/>
              </a:spcBef>
              <a:buClr>
                <a:srgbClr val="7F7F7F"/>
              </a:buClr>
              <a:buFont typeface="Arial"/>
              <a:buChar char="•"/>
              <a:defRPr sz="1800">
                <a:solidFill>
                  <a:srgbClr val="595959"/>
                </a:solidFill>
                <a:latin typeface="Verdana"/>
                <a:ea typeface="Verdana"/>
                <a:cs typeface="Verdana"/>
                <a:sym typeface="Verdana"/>
              </a:defRPr>
            </a:pPr>
            <a:r>
              <a:t>Checking understanding: paraphrasing, summarising, reflecting back the words.</a:t>
            </a:r>
          </a:p>
          <a:p>
            <a:pPr>
              <a:spcBef>
                <a:spcPts val="400"/>
              </a:spcBef>
              <a:buClr>
                <a:srgbClr val="7F7F7F"/>
              </a:buClr>
              <a:buFont typeface="Arial"/>
              <a:buChar char="•"/>
              <a:defRPr sz="1800">
                <a:solidFill>
                  <a:srgbClr val="595959"/>
                </a:solidFill>
                <a:latin typeface="Verdana"/>
                <a:ea typeface="Verdana"/>
                <a:cs typeface="Verdana"/>
                <a:sym typeface="Verdana"/>
              </a:defRPr>
            </a:pPr>
            <a:r>
              <a:t>Allowing for silence: don’t rush in or interrupt. Allow reflection to take place.</a:t>
            </a:r>
          </a:p>
          <a:p>
            <a:pPr>
              <a:spcBef>
                <a:spcPts val="400"/>
              </a:spcBef>
              <a:buClr>
                <a:srgbClr val="7F7F7F"/>
              </a:buClr>
              <a:buFont typeface="Arial"/>
              <a:buChar char="•"/>
              <a:defRPr sz="1800">
                <a:solidFill>
                  <a:srgbClr val="595959"/>
                </a:solidFill>
                <a:latin typeface="Verdana"/>
                <a:ea typeface="Verdana"/>
                <a:cs typeface="Verdana"/>
                <a:sym typeface="Verdana"/>
              </a:defRPr>
            </a:pPr>
            <a:r>
              <a:t>Encourage exploration: “tell me more about that.” Make it clear that you want to support the person in reflecting and understanding. </a:t>
            </a:r>
          </a:p>
        </p:txBody>
      </p:sp>
      <p:sp>
        <p:nvSpPr>
          <p:cNvPr id="105" name="Shape"/>
          <p:cNvSpPr/>
          <p:nvPr/>
        </p:nvSpPr>
        <p:spPr>
          <a:xfrm>
            <a:off x="0" y="0"/>
            <a:ext cx="9144000" cy="68580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lnTo>
                  <a:pt x="0" y="21600"/>
                </a:lnTo>
                <a:lnTo>
                  <a:pt x="0" y="0"/>
                </a:lnTo>
                <a:close/>
                <a:moveTo>
                  <a:pt x="633" y="844"/>
                </a:moveTo>
                <a:lnTo>
                  <a:pt x="633" y="20756"/>
                </a:lnTo>
                <a:lnTo>
                  <a:pt x="20967" y="20756"/>
                </a:lnTo>
                <a:lnTo>
                  <a:pt x="20967" y="844"/>
                </a:lnTo>
                <a:lnTo>
                  <a:pt x="633" y="844"/>
                </a:lnTo>
                <a:close/>
              </a:path>
            </a:pathLst>
          </a:custGeom>
          <a:solidFill>
            <a:srgbClr val="800000"/>
          </a:solidFill>
          <a:ln>
            <a:solidFill>
              <a:srgbClr val="800000"/>
            </a:solidFill>
          </a:ln>
        </p:spPr>
        <p:txBody>
          <a:bodyPr lIns="45719" rIns="45719"/>
          <a:lstStyle/>
          <a:p>
            <a:endParaRP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27" name="Image" descr="Image"/>
          <p:cNvPicPr>
            <a:picLocks noChangeAspect="1"/>
          </p:cNvPicPr>
          <p:nvPr/>
        </p:nvPicPr>
        <p:blipFill>
          <a:blip r:embed="rId2"/>
          <a:srcRect l="11514" t="25670" r="1619" b="30443"/>
          <a:stretch>
            <a:fillRect/>
          </a:stretch>
        </p:blipFill>
        <p:spPr>
          <a:xfrm>
            <a:off x="850089" y="1697446"/>
            <a:ext cx="7678904" cy="2912654"/>
          </a:xfrm>
          <a:prstGeom prst="rect">
            <a:avLst/>
          </a:prstGeom>
          <a:ln w="12700">
            <a:solidFill>
              <a:srgbClr val="DDDDDD"/>
            </a:solidFill>
            <a:miter lim="400000"/>
          </a:ln>
        </p:spPr>
      </p:pic>
      <p:sp>
        <p:nvSpPr>
          <p:cNvPr id="28" name="Listening"/>
          <p:cNvSpPr txBox="1">
            <a:spLocks noGrp="1"/>
          </p:cNvSpPr>
          <p:nvPr>
            <p:ph type="title" idx="4294967295"/>
          </p:nvPr>
        </p:nvSpPr>
        <p:spPr>
          <a:prstGeom prst="rect">
            <a:avLst/>
          </a:prstGeom>
        </p:spPr>
        <p:txBody>
          <a:bodyPr/>
          <a:lstStyle/>
          <a:p>
            <a:r>
              <a:t>Listening </a:t>
            </a:r>
          </a:p>
        </p:txBody>
      </p:sp>
      <p:pic>
        <p:nvPicPr>
          <p:cNvPr id="29" name="Image" descr="Image"/>
          <p:cNvPicPr>
            <a:picLocks noChangeAspect="1"/>
          </p:cNvPicPr>
          <p:nvPr/>
        </p:nvPicPr>
        <p:blipFill>
          <a:blip r:embed="rId3"/>
          <a:stretch>
            <a:fillRect/>
          </a:stretch>
        </p:blipFill>
        <p:spPr>
          <a:xfrm>
            <a:off x="4387357" y="4052887"/>
            <a:ext cx="4667743" cy="2669366"/>
          </a:xfrm>
          <a:prstGeom prst="rect">
            <a:avLst/>
          </a:prstGeom>
          <a:ln w="12700">
            <a:miter lim="400000"/>
          </a:ln>
        </p:spPr>
      </p:pic>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2600">
            <a:alpha val="55953"/>
          </a:srgbClr>
        </a:solidFill>
        <a:effectLst/>
      </p:bgPr>
    </p:bg>
    <p:spTree>
      <p:nvGrpSpPr>
        <p:cNvPr id="1" name=""/>
        <p:cNvGrpSpPr/>
        <p:nvPr/>
      </p:nvGrpSpPr>
      <p:grpSpPr>
        <a:xfrm>
          <a:off x="0" y="0"/>
          <a:ext cx="0" cy="0"/>
          <a:chOff x="0" y="0"/>
          <a:chExt cx="0" cy="0"/>
        </a:xfrm>
      </p:grpSpPr>
      <p:pic>
        <p:nvPicPr>
          <p:cNvPr id="31" name="Image" descr="Image"/>
          <p:cNvPicPr>
            <a:picLocks noChangeAspect="1"/>
          </p:cNvPicPr>
          <p:nvPr/>
        </p:nvPicPr>
        <p:blipFill>
          <a:blip r:embed="rId2"/>
          <a:stretch>
            <a:fillRect/>
          </a:stretch>
        </p:blipFill>
        <p:spPr>
          <a:xfrm>
            <a:off x="154475" y="187910"/>
            <a:ext cx="4964381" cy="3232205"/>
          </a:xfrm>
          <a:prstGeom prst="rect">
            <a:avLst/>
          </a:prstGeom>
          <a:ln w="12700">
            <a:miter lim="400000"/>
          </a:ln>
        </p:spPr>
      </p:pic>
      <p:pic>
        <p:nvPicPr>
          <p:cNvPr id="32" name="Image" descr="Image"/>
          <p:cNvPicPr>
            <a:picLocks noChangeAspect="1"/>
          </p:cNvPicPr>
          <p:nvPr/>
        </p:nvPicPr>
        <p:blipFill>
          <a:blip r:embed="rId3"/>
          <a:stretch>
            <a:fillRect/>
          </a:stretch>
        </p:blipFill>
        <p:spPr>
          <a:xfrm>
            <a:off x="2284359" y="3463519"/>
            <a:ext cx="6770741" cy="3315443"/>
          </a:xfrm>
          <a:prstGeom prst="rect">
            <a:avLst/>
          </a:prstGeom>
          <a:ln w="12700">
            <a:miter lim="400000"/>
          </a:ln>
        </p:spPr>
      </p:pic>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2600">
            <a:alpha val="52349"/>
          </a:srgbClr>
        </a:solidFill>
        <a:effectLst/>
      </p:bgPr>
    </p:bg>
    <p:spTree>
      <p:nvGrpSpPr>
        <p:cNvPr id="1" name=""/>
        <p:cNvGrpSpPr/>
        <p:nvPr/>
      </p:nvGrpSpPr>
      <p:grpSpPr>
        <a:xfrm>
          <a:off x="0" y="0"/>
          <a:ext cx="0" cy="0"/>
          <a:chOff x="0" y="0"/>
          <a:chExt cx="0" cy="0"/>
        </a:xfrm>
      </p:grpSpPr>
      <p:pic>
        <p:nvPicPr>
          <p:cNvPr id="34" name="Image" descr="Image"/>
          <p:cNvPicPr>
            <a:picLocks noChangeAspect="1"/>
          </p:cNvPicPr>
          <p:nvPr/>
        </p:nvPicPr>
        <p:blipFill>
          <a:blip r:embed="rId2"/>
          <a:stretch>
            <a:fillRect/>
          </a:stretch>
        </p:blipFill>
        <p:spPr>
          <a:xfrm>
            <a:off x="305654" y="225897"/>
            <a:ext cx="8532692" cy="6406206"/>
          </a:xfrm>
          <a:prstGeom prst="rect">
            <a:avLst/>
          </a:prstGeom>
          <a:ln w="12700">
            <a:miter lim="400000"/>
          </a:ln>
        </p:spPr>
      </p:pic>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2600">
            <a:alpha val="59738"/>
          </a:srgbClr>
        </a:solidFill>
        <a:effectLst/>
      </p:bgPr>
    </p:bg>
    <p:spTree>
      <p:nvGrpSpPr>
        <p:cNvPr id="1" name=""/>
        <p:cNvGrpSpPr/>
        <p:nvPr/>
      </p:nvGrpSpPr>
      <p:grpSpPr>
        <a:xfrm>
          <a:off x="0" y="0"/>
          <a:ext cx="0" cy="0"/>
          <a:chOff x="0" y="0"/>
          <a:chExt cx="0" cy="0"/>
        </a:xfrm>
      </p:grpSpPr>
      <p:pic>
        <p:nvPicPr>
          <p:cNvPr id="36" name="Image" descr="Image"/>
          <p:cNvPicPr>
            <a:picLocks noChangeAspect="1"/>
          </p:cNvPicPr>
          <p:nvPr/>
        </p:nvPicPr>
        <p:blipFill>
          <a:blip r:embed="rId2"/>
          <a:stretch>
            <a:fillRect/>
          </a:stretch>
        </p:blipFill>
        <p:spPr>
          <a:xfrm>
            <a:off x="421744" y="2722883"/>
            <a:ext cx="8300512" cy="2236146"/>
          </a:xfrm>
          <a:prstGeom prst="rect">
            <a:avLst/>
          </a:prstGeom>
          <a:ln w="12700">
            <a:miter lim="400000"/>
          </a:ln>
        </p:spPr>
      </p:pic>
      <p:sp>
        <p:nvSpPr>
          <p:cNvPr id="37" name="Body"/>
          <p:cNvSpPr txBox="1">
            <a:spLocks noGrp="1"/>
          </p:cNvSpPr>
          <p:nvPr>
            <p:ph type="body" idx="4294967295"/>
          </p:nvPr>
        </p:nvSpPr>
        <p:spPr>
          <a:xfrm>
            <a:off x="711200" y="6197600"/>
            <a:ext cx="8229600" cy="5257800"/>
          </a:xfrm>
          <a:prstGeom prst="rect">
            <a:avLst/>
          </a:prstGeom>
        </p:spPr>
        <p:txBody>
          <a:bodyPr/>
          <a:lstStyle/>
          <a:p>
            <a:endParaRPr/>
          </a:p>
        </p:txBody>
      </p:sp>
      <p:sp>
        <p:nvSpPr>
          <p:cNvPr id="38" name="Listening Process"/>
          <p:cNvSpPr txBox="1">
            <a:spLocks noGrp="1"/>
          </p:cNvSpPr>
          <p:nvPr>
            <p:ph type="title" idx="4294967295"/>
          </p:nvPr>
        </p:nvSpPr>
        <p:spPr>
          <a:xfrm>
            <a:off x="539750" y="620712"/>
            <a:ext cx="7772400" cy="863601"/>
          </a:xfrm>
          <a:prstGeom prst="rect">
            <a:avLst/>
          </a:prstGeom>
        </p:spPr>
        <p:txBody>
          <a:bodyPr>
            <a:normAutofit/>
          </a:bodyPr>
          <a:lstStyle>
            <a:lvl1pPr>
              <a:defRPr sz="2800">
                <a:latin typeface="Verdana"/>
                <a:ea typeface="Verdana"/>
                <a:cs typeface="Verdana"/>
                <a:sym typeface="Verdana"/>
              </a:defRPr>
            </a:lvl1pPr>
          </a:lstStyle>
          <a:p>
            <a:r>
              <a:t>Listening Process</a:t>
            </a: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p:cNvSpPr/>
          <p:nvPr/>
        </p:nvSpPr>
        <p:spPr>
          <a:xfrm>
            <a:off x="266700" y="228600"/>
            <a:ext cx="8686800" cy="6400800"/>
          </a:xfrm>
          <a:prstGeom prst="rect">
            <a:avLst/>
          </a:prstGeom>
          <a:solidFill>
            <a:srgbClr val="FFFFFF"/>
          </a:solidFill>
          <a:ln w="3175">
            <a:solidFill>
              <a:srgbClr val="FFFFFF"/>
            </a:solidFill>
          </a:ln>
        </p:spPr>
        <p:txBody>
          <a:bodyPr lIns="45719" rIns="45719"/>
          <a:lstStyle/>
          <a:p>
            <a:pPr algn="l">
              <a:defRPr sz="1800"/>
            </a:pPr>
            <a:endParaRPr/>
          </a:p>
        </p:txBody>
      </p:sp>
      <p:sp>
        <p:nvSpPr>
          <p:cNvPr id="41" name="Listening Skills"/>
          <p:cNvSpPr txBox="1">
            <a:spLocks noGrp="1"/>
          </p:cNvSpPr>
          <p:nvPr>
            <p:ph type="title" idx="4294967295"/>
          </p:nvPr>
        </p:nvSpPr>
        <p:spPr>
          <a:xfrm>
            <a:off x="539750" y="620712"/>
            <a:ext cx="7772400" cy="863601"/>
          </a:xfrm>
          <a:prstGeom prst="rect">
            <a:avLst/>
          </a:prstGeom>
        </p:spPr>
        <p:txBody>
          <a:bodyPr>
            <a:normAutofit/>
          </a:bodyPr>
          <a:lstStyle>
            <a:lvl1pPr>
              <a:defRPr sz="2800" b="0">
                <a:solidFill>
                  <a:srgbClr val="C00000"/>
                </a:solidFill>
                <a:latin typeface="Verdana"/>
                <a:ea typeface="Verdana"/>
                <a:cs typeface="Verdana"/>
                <a:sym typeface="Verdana"/>
              </a:defRPr>
            </a:lvl1pPr>
          </a:lstStyle>
          <a:p>
            <a:r>
              <a:t>Listening Skills </a:t>
            </a:r>
          </a:p>
        </p:txBody>
      </p:sp>
      <p:sp>
        <p:nvSpPr>
          <p:cNvPr id="42" name="The SOLER approach ( Egan, 2002)…"/>
          <p:cNvSpPr txBox="1">
            <a:spLocks noGrp="1"/>
          </p:cNvSpPr>
          <p:nvPr>
            <p:ph type="body" idx="4294967295"/>
          </p:nvPr>
        </p:nvSpPr>
        <p:spPr>
          <a:xfrm>
            <a:off x="611187" y="1196975"/>
            <a:ext cx="7705726" cy="5040313"/>
          </a:xfrm>
          <a:prstGeom prst="rect">
            <a:avLst/>
          </a:prstGeom>
        </p:spPr>
        <p:txBody>
          <a:bodyPr>
            <a:normAutofit/>
          </a:bodyPr>
          <a:lstStyle/>
          <a:p>
            <a:pPr marL="0" indent="0">
              <a:buSzTx/>
              <a:buFont typeface="Wingdings"/>
              <a:buNone/>
              <a:defRPr>
                <a:solidFill>
                  <a:srgbClr val="2B80E2"/>
                </a:solidFill>
                <a:latin typeface="Verdana"/>
                <a:ea typeface="Verdana"/>
                <a:cs typeface="Verdana"/>
                <a:sym typeface="Verdana"/>
              </a:defRPr>
            </a:pPr>
            <a:endParaRPr/>
          </a:p>
          <a:p>
            <a:pPr marL="0" indent="0">
              <a:spcBef>
                <a:spcPts val="700"/>
              </a:spcBef>
              <a:buSzTx/>
              <a:buFont typeface="Wingdings"/>
              <a:buNone/>
              <a:defRPr sz="1800">
                <a:solidFill>
                  <a:srgbClr val="595959"/>
                </a:solidFill>
              </a:defRPr>
            </a:pPr>
            <a:r>
              <a:t>The </a:t>
            </a:r>
            <a:r>
              <a:rPr sz="3200" b="1"/>
              <a:t>SOLER</a:t>
            </a:r>
            <a:r>
              <a:t> approach ( Egan, 2002)</a:t>
            </a:r>
          </a:p>
          <a:p>
            <a:pPr marL="0" indent="0">
              <a:buSzTx/>
              <a:buFont typeface="Wingdings"/>
              <a:buNone/>
              <a:defRPr sz="1800">
                <a:solidFill>
                  <a:srgbClr val="595959"/>
                </a:solidFill>
              </a:defRPr>
            </a:pPr>
            <a:endParaRPr/>
          </a:p>
          <a:p>
            <a:pPr marL="0" indent="0">
              <a:spcBef>
                <a:spcPts val="600"/>
              </a:spcBef>
              <a:buSzTx/>
              <a:buFont typeface="Wingdings"/>
              <a:buNone/>
              <a:defRPr sz="2800" b="1">
                <a:solidFill>
                  <a:srgbClr val="595959"/>
                </a:solidFill>
              </a:defRPr>
            </a:pPr>
            <a:r>
              <a:t>S</a:t>
            </a:r>
            <a:r>
              <a:rPr sz="1800" b="0"/>
              <a:t>quarely face the person</a:t>
            </a:r>
            <a:endParaRPr sz="1800"/>
          </a:p>
          <a:p>
            <a:pPr marL="0" indent="0">
              <a:spcBef>
                <a:spcPts val="600"/>
              </a:spcBef>
              <a:buSzTx/>
              <a:buFont typeface="Wingdings"/>
              <a:buNone/>
              <a:defRPr sz="2800" b="1">
                <a:solidFill>
                  <a:srgbClr val="595959"/>
                </a:solidFill>
              </a:defRPr>
            </a:pPr>
            <a:r>
              <a:t>O</a:t>
            </a:r>
            <a:r>
              <a:rPr sz="1800" b="0"/>
              <a:t>pen posture</a:t>
            </a:r>
            <a:endParaRPr sz="1800"/>
          </a:p>
          <a:p>
            <a:pPr marL="0" indent="0">
              <a:spcBef>
                <a:spcPts val="600"/>
              </a:spcBef>
              <a:buSzTx/>
              <a:buFont typeface="Wingdings"/>
              <a:buNone/>
              <a:defRPr sz="2800" b="1">
                <a:solidFill>
                  <a:srgbClr val="595959"/>
                </a:solidFill>
              </a:defRPr>
            </a:pPr>
            <a:r>
              <a:t>L</a:t>
            </a:r>
            <a:r>
              <a:rPr sz="1800" b="0"/>
              <a:t>ean towards the person</a:t>
            </a:r>
            <a:endParaRPr sz="1800"/>
          </a:p>
          <a:p>
            <a:pPr marL="0" indent="0">
              <a:spcBef>
                <a:spcPts val="600"/>
              </a:spcBef>
              <a:buSzTx/>
              <a:buFont typeface="Wingdings"/>
              <a:buNone/>
              <a:defRPr sz="2800" b="1">
                <a:solidFill>
                  <a:srgbClr val="595959"/>
                </a:solidFill>
              </a:defRPr>
            </a:pPr>
            <a:r>
              <a:t>E</a:t>
            </a:r>
            <a:r>
              <a:rPr sz="1800" b="0"/>
              <a:t>ye contact</a:t>
            </a:r>
            <a:endParaRPr sz="1800"/>
          </a:p>
          <a:p>
            <a:pPr marL="0" indent="0">
              <a:spcBef>
                <a:spcPts val="600"/>
              </a:spcBef>
              <a:buSzTx/>
              <a:buFont typeface="Wingdings"/>
              <a:buNone/>
              <a:defRPr sz="2800" b="1">
                <a:solidFill>
                  <a:srgbClr val="595959"/>
                </a:solidFill>
              </a:defRPr>
            </a:pPr>
            <a:r>
              <a:t>R</a:t>
            </a:r>
            <a:r>
              <a:rPr sz="1800" b="0"/>
              <a:t>elax</a:t>
            </a:r>
            <a:endParaRPr sz="1800"/>
          </a:p>
          <a:p>
            <a:pPr marL="0" indent="0" algn="ctr">
              <a:buSzTx/>
              <a:buFont typeface="Wingdings"/>
              <a:buNone/>
              <a:defRPr sz="1800">
                <a:solidFill>
                  <a:srgbClr val="0066CC"/>
                </a:solidFill>
              </a:defRPr>
            </a:pPr>
            <a:endParaRPr sz="1800"/>
          </a:p>
          <a:p>
            <a:pPr marL="0" indent="0">
              <a:spcBef>
                <a:spcPts val="400"/>
              </a:spcBef>
              <a:buSzTx/>
              <a:buFont typeface="Wingdings"/>
              <a:buNone/>
              <a:defRPr sz="1800" i="1">
                <a:solidFill>
                  <a:srgbClr val="800000"/>
                </a:solidFill>
              </a:defRPr>
            </a:pPr>
            <a:r>
              <a:t>In your everyday listening, practise this approach and </a:t>
            </a:r>
          </a:p>
          <a:p>
            <a:pPr marL="0" indent="0">
              <a:spcBef>
                <a:spcPts val="400"/>
              </a:spcBef>
              <a:buSzTx/>
              <a:buFont typeface="Wingdings"/>
              <a:buNone/>
              <a:defRPr sz="1800" i="1">
                <a:solidFill>
                  <a:srgbClr val="800000"/>
                </a:solidFill>
              </a:defRPr>
            </a:pPr>
            <a:r>
              <a:t>see what the effects are.</a:t>
            </a:r>
          </a:p>
        </p:txBody>
      </p:sp>
      <p:sp>
        <p:nvSpPr>
          <p:cNvPr id="43" name="Shape"/>
          <p:cNvSpPr/>
          <p:nvPr/>
        </p:nvSpPr>
        <p:spPr>
          <a:xfrm>
            <a:off x="0" y="0"/>
            <a:ext cx="9144000" cy="68580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lnTo>
                  <a:pt x="0" y="21600"/>
                </a:lnTo>
                <a:lnTo>
                  <a:pt x="0" y="0"/>
                </a:lnTo>
                <a:close/>
                <a:moveTo>
                  <a:pt x="633" y="844"/>
                </a:moveTo>
                <a:lnTo>
                  <a:pt x="633" y="20756"/>
                </a:lnTo>
                <a:lnTo>
                  <a:pt x="20967" y="20756"/>
                </a:lnTo>
                <a:lnTo>
                  <a:pt x="20967" y="844"/>
                </a:lnTo>
                <a:lnTo>
                  <a:pt x="633" y="844"/>
                </a:lnTo>
                <a:close/>
              </a:path>
            </a:pathLst>
          </a:custGeom>
          <a:solidFill>
            <a:srgbClr val="800000"/>
          </a:solidFill>
          <a:ln>
            <a:solidFill>
              <a:srgbClr val="800000"/>
            </a:solidFill>
          </a:ln>
        </p:spPr>
        <p:txBody>
          <a:bodyPr lIns="45719" rIns="45719"/>
          <a:lstStyle/>
          <a:p>
            <a:endParaRP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p:cNvSpPr/>
          <p:nvPr/>
        </p:nvSpPr>
        <p:spPr>
          <a:xfrm>
            <a:off x="266700" y="228600"/>
            <a:ext cx="8686800" cy="6400800"/>
          </a:xfrm>
          <a:prstGeom prst="rect">
            <a:avLst/>
          </a:prstGeom>
          <a:solidFill>
            <a:srgbClr val="FFFFFF"/>
          </a:solidFill>
          <a:ln w="3175">
            <a:solidFill>
              <a:srgbClr val="FFFFFF"/>
            </a:solidFill>
          </a:ln>
        </p:spPr>
        <p:txBody>
          <a:bodyPr lIns="45719" rIns="45719"/>
          <a:lstStyle/>
          <a:p>
            <a:pPr algn="l">
              <a:defRPr sz="1800"/>
            </a:pPr>
            <a:endParaRPr/>
          </a:p>
        </p:txBody>
      </p:sp>
      <p:sp>
        <p:nvSpPr>
          <p:cNvPr id="46" name="Listening Skills - Tips"/>
          <p:cNvSpPr txBox="1">
            <a:spLocks noGrp="1"/>
          </p:cNvSpPr>
          <p:nvPr>
            <p:ph type="title" idx="4294967295"/>
          </p:nvPr>
        </p:nvSpPr>
        <p:spPr>
          <a:xfrm>
            <a:off x="539750" y="620712"/>
            <a:ext cx="7772400" cy="863601"/>
          </a:xfrm>
          <a:prstGeom prst="rect">
            <a:avLst/>
          </a:prstGeom>
        </p:spPr>
        <p:txBody>
          <a:bodyPr>
            <a:normAutofit/>
          </a:bodyPr>
          <a:lstStyle>
            <a:lvl1pPr>
              <a:defRPr sz="2800" b="0">
                <a:solidFill>
                  <a:srgbClr val="800000"/>
                </a:solidFill>
                <a:latin typeface="Verdana"/>
                <a:ea typeface="Verdana"/>
                <a:cs typeface="Verdana"/>
                <a:sym typeface="Verdana"/>
              </a:defRPr>
            </a:lvl1pPr>
          </a:lstStyle>
          <a:p>
            <a:r>
              <a:t>Listening Skills - Tips</a:t>
            </a:r>
          </a:p>
        </p:txBody>
      </p:sp>
      <p:sp>
        <p:nvSpPr>
          <p:cNvPr id="47" name="Listening also involves good body language and non-verbal communication and can give out many messages.…"/>
          <p:cNvSpPr txBox="1">
            <a:spLocks noGrp="1"/>
          </p:cNvSpPr>
          <p:nvPr>
            <p:ph type="body" idx="4294967295"/>
          </p:nvPr>
        </p:nvSpPr>
        <p:spPr>
          <a:xfrm>
            <a:off x="611187" y="1196975"/>
            <a:ext cx="7705726" cy="5040313"/>
          </a:xfrm>
          <a:prstGeom prst="rect">
            <a:avLst/>
          </a:prstGeom>
        </p:spPr>
        <p:txBody>
          <a:bodyPr>
            <a:normAutofit/>
          </a:bodyPr>
          <a:lstStyle/>
          <a:p>
            <a:pPr marL="0" indent="0">
              <a:buSzTx/>
              <a:buFont typeface="Wingdings"/>
              <a:buNone/>
              <a:defRPr>
                <a:solidFill>
                  <a:srgbClr val="9AA3AF"/>
                </a:solidFill>
                <a:latin typeface="Verdana"/>
                <a:ea typeface="Verdana"/>
                <a:cs typeface="Verdana"/>
                <a:sym typeface="Verdana"/>
              </a:defRPr>
            </a:pPr>
            <a:endParaRPr/>
          </a:p>
          <a:p>
            <a:pPr marL="0" indent="0">
              <a:spcBef>
                <a:spcPts val="400"/>
              </a:spcBef>
              <a:buSzTx/>
              <a:buFont typeface="Wingdings"/>
              <a:buNone/>
              <a:defRPr sz="1800">
                <a:solidFill>
                  <a:srgbClr val="595959"/>
                </a:solidFill>
                <a:latin typeface="Verdana"/>
                <a:ea typeface="Verdana"/>
                <a:cs typeface="Verdana"/>
                <a:sym typeface="Verdana"/>
              </a:defRPr>
            </a:pPr>
            <a:r>
              <a:t>Listening also involves good body language and non-verbal communication and can give out many messages.</a:t>
            </a:r>
          </a:p>
          <a:p>
            <a:pPr marL="0" indent="0">
              <a:buSzTx/>
              <a:buFont typeface="Wingdings"/>
              <a:buNone/>
              <a:defRPr sz="1800">
                <a:solidFill>
                  <a:srgbClr val="595959"/>
                </a:solidFill>
                <a:latin typeface="Verdana"/>
                <a:ea typeface="Verdana"/>
                <a:cs typeface="Verdana"/>
                <a:sym typeface="Verdana"/>
              </a:defRPr>
            </a:pPr>
            <a:endParaRPr/>
          </a:p>
          <a:p>
            <a:pPr marL="0" indent="0">
              <a:spcBef>
                <a:spcPts val="400"/>
              </a:spcBef>
              <a:buSzTx/>
              <a:buFont typeface="Wingdings"/>
              <a:buNone/>
              <a:defRPr sz="1800">
                <a:solidFill>
                  <a:srgbClr val="595959"/>
                </a:solidFill>
                <a:latin typeface="Verdana"/>
                <a:ea typeface="Verdana"/>
                <a:cs typeface="Verdana"/>
                <a:sym typeface="Verdana"/>
              </a:defRPr>
            </a:pPr>
            <a:r>
              <a:t>Good body language can put someone at ease before you say anything.</a:t>
            </a:r>
          </a:p>
          <a:p>
            <a:pPr marL="0" indent="0">
              <a:spcBef>
                <a:spcPts val="400"/>
              </a:spcBef>
              <a:buClr>
                <a:srgbClr val="7F7F7F"/>
              </a:buClr>
              <a:buFont typeface="Arial"/>
              <a:buChar char="•"/>
              <a:defRPr sz="1800">
                <a:solidFill>
                  <a:srgbClr val="595959"/>
                </a:solidFill>
                <a:latin typeface="Verdana"/>
                <a:ea typeface="Verdana"/>
                <a:cs typeface="Verdana"/>
                <a:sym typeface="Verdana"/>
              </a:defRPr>
            </a:pPr>
            <a:r>
              <a:t>smiling and nodding </a:t>
            </a:r>
          </a:p>
          <a:p>
            <a:pPr marL="0" indent="0">
              <a:spcBef>
                <a:spcPts val="400"/>
              </a:spcBef>
              <a:buClr>
                <a:srgbClr val="7F7F7F"/>
              </a:buClr>
              <a:buFont typeface="Arial"/>
              <a:buChar char="•"/>
              <a:defRPr sz="1800">
                <a:solidFill>
                  <a:srgbClr val="595959"/>
                </a:solidFill>
                <a:latin typeface="Verdana"/>
                <a:ea typeface="Verdana"/>
                <a:cs typeface="Verdana"/>
                <a:sym typeface="Verdana"/>
              </a:defRPr>
            </a:pPr>
            <a:r>
              <a:t>an open friendly confident posture </a:t>
            </a:r>
          </a:p>
          <a:p>
            <a:pPr marL="0" indent="0">
              <a:spcBef>
                <a:spcPts val="400"/>
              </a:spcBef>
              <a:buClr>
                <a:srgbClr val="7F7F7F"/>
              </a:buClr>
              <a:buFont typeface="Arial"/>
              <a:buChar char="•"/>
              <a:defRPr sz="1800">
                <a:solidFill>
                  <a:srgbClr val="595959"/>
                </a:solidFill>
                <a:latin typeface="Verdana"/>
                <a:ea typeface="Verdana"/>
                <a:cs typeface="Verdana"/>
                <a:sym typeface="Verdana"/>
              </a:defRPr>
            </a:pPr>
            <a:r>
              <a:t>good eye contact but not staring </a:t>
            </a:r>
          </a:p>
        </p:txBody>
      </p:sp>
      <p:sp>
        <p:nvSpPr>
          <p:cNvPr id="48" name="Shape"/>
          <p:cNvSpPr/>
          <p:nvPr/>
        </p:nvSpPr>
        <p:spPr>
          <a:xfrm>
            <a:off x="0" y="0"/>
            <a:ext cx="9144000" cy="68580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lnTo>
                  <a:pt x="0" y="21600"/>
                </a:lnTo>
                <a:lnTo>
                  <a:pt x="0" y="0"/>
                </a:lnTo>
                <a:close/>
                <a:moveTo>
                  <a:pt x="537" y="716"/>
                </a:moveTo>
                <a:lnTo>
                  <a:pt x="537" y="20884"/>
                </a:lnTo>
                <a:lnTo>
                  <a:pt x="21063" y="20884"/>
                </a:lnTo>
                <a:lnTo>
                  <a:pt x="21063" y="716"/>
                </a:lnTo>
                <a:lnTo>
                  <a:pt x="537" y="716"/>
                </a:lnTo>
                <a:close/>
              </a:path>
            </a:pathLst>
          </a:custGeom>
          <a:solidFill>
            <a:srgbClr val="800000"/>
          </a:solidFill>
          <a:ln>
            <a:solidFill>
              <a:srgbClr val="800000"/>
            </a:solidFill>
          </a:ln>
        </p:spPr>
        <p:txBody>
          <a:bodyPr lIns="45719" rIns="45719"/>
          <a:lstStyle/>
          <a:p>
            <a:endParaRP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Rectangle"/>
          <p:cNvSpPr/>
          <p:nvPr/>
        </p:nvSpPr>
        <p:spPr>
          <a:xfrm>
            <a:off x="266700" y="228600"/>
            <a:ext cx="8686800" cy="6400800"/>
          </a:xfrm>
          <a:prstGeom prst="rect">
            <a:avLst/>
          </a:prstGeom>
          <a:solidFill>
            <a:srgbClr val="FFFFFF"/>
          </a:solidFill>
          <a:ln w="3175">
            <a:solidFill>
              <a:srgbClr val="FFFFFF"/>
            </a:solidFill>
          </a:ln>
        </p:spPr>
        <p:txBody>
          <a:bodyPr lIns="45719" rIns="45719"/>
          <a:lstStyle/>
          <a:p>
            <a:pPr algn="l">
              <a:defRPr sz="1800"/>
            </a:pPr>
            <a:endParaRPr/>
          </a:p>
        </p:txBody>
      </p:sp>
      <p:sp>
        <p:nvSpPr>
          <p:cNvPr id="51" name="Listening Skills - Tips"/>
          <p:cNvSpPr txBox="1">
            <a:spLocks noGrp="1"/>
          </p:cNvSpPr>
          <p:nvPr>
            <p:ph type="title" idx="4294967295"/>
          </p:nvPr>
        </p:nvSpPr>
        <p:spPr>
          <a:xfrm>
            <a:off x="539750" y="620712"/>
            <a:ext cx="7772400" cy="863601"/>
          </a:xfrm>
          <a:prstGeom prst="rect">
            <a:avLst/>
          </a:prstGeom>
        </p:spPr>
        <p:txBody>
          <a:bodyPr>
            <a:normAutofit/>
          </a:bodyPr>
          <a:lstStyle>
            <a:lvl1pPr>
              <a:defRPr sz="2800" b="0">
                <a:solidFill>
                  <a:srgbClr val="800000"/>
                </a:solidFill>
                <a:latin typeface="Verdana"/>
                <a:ea typeface="Verdana"/>
                <a:cs typeface="Verdana"/>
                <a:sym typeface="Verdana"/>
              </a:defRPr>
            </a:lvl1pPr>
          </a:lstStyle>
          <a:p>
            <a:r>
              <a:t>Listening Skills - Tips</a:t>
            </a:r>
          </a:p>
        </p:txBody>
      </p:sp>
      <p:sp>
        <p:nvSpPr>
          <p:cNvPr id="52" name="Give people time to say what they want to. Avoid interrupting or finishing their sentence for them. It sends the message that you are more important, you know what they are going to say or you are in a rush.…"/>
          <p:cNvSpPr txBox="1">
            <a:spLocks noGrp="1"/>
          </p:cNvSpPr>
          <p:nvPr>
            <p:ph type="body" idx="4294967295"/>
          </p:nvPr>
        </p:nvSpPr>
        <p:spPr>
          <a:xfrm>
            <a:off x="611187" y="1196975"/>
            <a:ext cx="7705726" cy="5040313"/>
          </a:xfrm>
          <a:prstGeom prst="rect">
            <a:avLst/>
          </a:prstGeom>
        </p:spPr>
        <p:txBody>
          <a:bodyPr>
            <a:normAutofit/>
          </a:bodyPr>
          <a:lstStyle/>
          <a:p>
            <a:pPr marL="0" indent="0">
              <a:buSzTx/>
              <a:buFont typeface="Wingdings"/>
              <a:buNone/>
              <a:defRPr>
                <a:solidFill>
                  <a:srgbClr val="2B80E2"/>
                </a:solidFill>
                <a:latin typeface="Verdana"/>
                <a:ea typeface="Verdana"/>
                <a:cs typeface="Verdana"/>
                <a:sym typeface="Verdana"/>
              </a:defRPr>
            </a:pPr>
            <a:endParaRPr/>
          </a:p>
          <a:p>
            <a:pPr marL="0" indent="0">
              <a:spcBef>
                <a:spcPts val="400"/>
              </a:spcBef>
              <a:buSzTx/>
              <a:buFont typeface="Wingdings"/>
              <a:buNone/>
              <a:defRPr sz="1800">
                <a:solidFill>
                  <a:srgbClr val="595959"/>
                </a:solidFill>
                <a:latin typeface="Verdana"/>
                <a:ea typeface="Verdana"/>
                <a:cs typeface="Verdana"/>
                <a:sym typeface="Verdana"/>
              </a:defRPr>
            </a:pPr>
            <a:r>
              <a:t>Give people time to say what they want to. Avoid interrupting or finishing their sentence for them. It sends the message that you are more important, you know what they are going to say or you are in a rush.</a:t>
            </a:r>
          </a:p>
          <a:p>
            <a:pPr marL="0" indent="0" algn="ctr">
              <a:buSzTx/>
              <a:buFont typeface="Wingdings"/>
              <a:buNone/>
              <a:defRPr sz="1800">
                <a:solidFill>
                  <a:srgbClr val="0066CC"/>
                </a:solidFill>
                <a:latin typeface="Verdana"/>
                <a:ea typeface="Verdana"/>
                <a:cs typeface="Verdana"/>
                <a:sym typeface="Verdana"/>
              </a:defRPr>
            </a:pPr>
            <a:endParaRPr/>
          </a:p>
          <a:p>
            <a:pPr marL="0" indent="0" algn="ctr">
              <a:buSzTx/>
              <a:buFont typeface="Wingdings"/>
              <a:buNone/>
              <a:defRPr sz="1800">
                <a:solidFill>
                  <a:srgbClr val="800000"/>
                </a:solidFill>
                <a:latin typeface="Verdana"/>
                <a:ea typeface="Verdana"/>
                <a:cs typeface="Verdana"/>
                <a:sym typeface="Verdana"/>
              </a:defRPr>
            </a:pPr>
            <a:endParaRPr/>
          </a:p>
          <a:p>
            <a:pPr marL="0" indent="0">
              <a:spcBef>
                <a:spcPts val="400"/>
              </a:spcBef>
              <a:buSzTx/>
              <a:buFont typeface="Wingdings"/>
              <a:buNone/>
              <a:defRPr sz="1800" i="1">
                <a:solidFill>
                  <a:srgbClr val="800000"/>
                </a:solidFill>
                <a:latin typeface="Verdana"/>
                <a:ea typeface="Verdana"/>
                <a:cs typeface="Verdana"/>
                <a:sym typeface="Verdana"/>
              </a:defRPr>
            </a:pPr>
            <a:r>
              <a:t>Time for reflection: How do you know when someone is truly listening to you? How do you know when someone isn’t listening to you?</a:t>
            </a:r>
          </a:p>
        </p:txBody>
      </p:sp>
      <p:sp>
        <p:nvSpPr>
          <p:cNvPr id="53" name="Shape"/>
          <p:cNvSpPr/>
          <p:nvPr/>
        </p:nvSpPr>
        <p:spPr>
          <a:xfrm>
            <a:off x="0" y="0"/>
            <a:ext cx="9144000" cy="68580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lnTo>
                  <a:pt x="0" y="21600"/>
                </a:lnTo>
                <a:lnTo>
                  <a:pt x="0" y="0"/>
                </a:lnTo>
                <a:close/>
                <a:moveTo>
                  <a:pt x="585" y="780"/>
                </a:moveTo>
                <a:lnTo>
                  <a:pt x="585" y="20820"/>
                </a:lnTo>
                <a:lnTo>
                  <a:pt x="21015" y="20820"/>
                </a:lnTo>
                <a:lnTo>
                  <a:pt x="21015" y="780"/>
                </a:lnTo>
                <a:lnTo>
                  <a:pt x="585" y="780"/>
                </a:lnTo>
                <a:close/>
              </a:path>
            </a:pathLst>
          </a:custGeom>
          <a:solidFill>
            <a:srgbClr val="800000"/>
          </a:solidFill>
          <a:ln>
            <a:solidFill>
              <a:srgbClr val="800000"/>
            </a:solidFill>
          </a:ln>
        </p:spPr>
        <p:txBody>
          <a:bodyPr lIns="45719" rIns="45719"/>
          <a:lstStyle/>
          <a:p>
            <a:endParaRP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Rectangle"/>
          <p:cNvSpPr/>
          <p:nvPr/>
        </p:nvSpPr>
        <p:spPr>
          <a:xfrm>
            <a:off x="266700" y="228600"/>
            <a:ext cx="8686800" cy="6400800"/>
          </a:xfrm>
          <a:prstGeom prst="rect">
            <a:avLst/>
          </a:prstGeom>
          <a:solidFill>
            <a:srgbClr val="FFFFFF"/>
          </a:solidFill>
          <a:ln w="3175">
            <a:solidFill>
              <a:srgbClr val="FFFFFF"/>
            </a:solidFill>
          </a:ln>
        </p:spPr>
        <p:txBody>
          <a:bodyPr lIns="45719" rIns="45719"/>
          <a:lstStyle/>
          <a:p>
            <a:pPr algn="l">
              <a:defRPr sz="1800"/>
            </a:pPr>
            <a:endParaRPr/>
          </a:p>
        </p:txBody>
      </p:sp>
      <p:sp>
        <p:nvSpPr>
          <p:cNvPr id="58" name="Types of Listening"/>
          <p:cNvSpPr txBox="1">
            <a:spLocks noGrp="1"/>
          </p:cNvSpPr>
          <p:nvPr>
            <p:ph type="title" idx="4294967295"/>
          </p:nvPr>
        </p:nvSpPr>
        <p:spPr>
          <a:xfrm>
            <a:off x="539750" y="620712"/>
            <a:ext cx="7772400" cy="863601"/>
          </a:xfrm>
          <a:prstGeom prst="rect">
            <a:avLst/>
          </a:prstGeom>
        </p:spPr>
        <p:txBody>
          <a:bodyPr>
            <a:normAutofit/>
          </a:bodyPr>
          <a:lstStyle>
            <a:lvl1pPr>
              <a:defRPr sz="2800" b="0">
                <a:solidFill>
                  <a:srgbClr val="800000"/>
                </a:solidFill>
                <a:latin typeface="Verdana"/>
                <a:ea typeface="Verdana"/>
                <a:cs typeface="Verdana"/>
                <a:sym typeface="Verdana"/>
              </a:defRPr>
            </a:lvl1pPr>
          </a:lstStyle>
          <a:p>
            <a:r>
              <a:t>Types of Listening</a:t>
            </a:r>
          </a:p>
        </p:txBody>
      </p:sp>
      <p:sp>
        <p:nvSpPr>
          <p:cNvPr id="59" name="Reflexive listening: this is what the listener hears in their own mind. It can lead to assumptions that are wrong.…"/>
          <p:cNvSpPr txBox="1">
            <a:spLocks noGrp="1"/>
          </p:cNvSpPr>
          <p:nvPr>
            <p:ph type="body" idx="4294967295"/>
          </p:nvPr>
        </p:nvSpPr>
        <p:spPr>
          <a:xfrm>
            <a:off x="755650" y="1341437"/>
            <a:ext cx="7416800" cy="5040313"/>
          </a:xfrm>
          <a:prstGeom prst="rect">
            <a:avLst/>
          </a:prstGeom>
        </p:spPr>
        <p:txBody>
          <a:bodyPr>
            <a:normAutofit/>
          </a:bodyPr>
          <a:lstStyle/>
          <a:p>
            <a:pPr marL="285750" indent="-285750">
              <a:spcBef>
                <a:spcPts val="400"/>
              </a:spcBef>
              <a:buClrTx/>
              <a:buFont typeface="Arial"/>
              <a:buChar char="•"/>
              <a:defRPr sz="1800" b="1">
                <a:solidFill>
                  <a:srgbClr val="595959"/>
                </a:solidFill>
                <a:latin typeface="Verdana"/>
                <a:ea typeface="Verdana"/>
                <a:cs typeface="Verdana"/>
                <a:sym typeface="Verdana"/>
              </a:defRPr>
            </a:pPr>
            <a:r>
              <a:t>Reflexive listening</a:t>
            </a:r>
            <a:r>
              <a:rPr b="0"/>
              <a:t>: this is what the listener hears in their own mind. It can lead to assumptions that are wrong.</a:t>
            </a:r>
          </a:p>
          <a:p>
            <a:pPr marL="285750" indent="-285750">
              <a:buClrTx/>
              <a:buFont typeface="Arial"/>
              <a:buChar char="•"/>
              <a:defRPr sz="1800" b="1">
                <a:solidFill>
                  <a:srgbClr val="595959"/>
                </a:solidFill>
                <a:latin typeface="Verdana"/>
                <a:ea typeface="Verdana"/>
                <a:cs typeface="Verdana"/>
                <a:sym typeface="Verdana"/>
              </a:defRPr>
            </a:pPr>
            <a:endParaRPr b="0"/>
          </a:p>
          <a:p>
            <a:pPr marL="285750" indent="-285750">
              <a:spcBef>
                <a:spcPts val="400"/>
              </a:spcBef>
              <a:buClrTx/>
              <a:buFont typeface="Arial"/>
              <a:buChar char="•"/>
              <a:defRPr sz="1800" b="1">
                <a:solidFill>
                  <a:srgbClr val="595959"/>
                </a:solidFill>
                <a:latin typeface="Verdana"/>
                <a:ea typeface="Verdana"/>
                <a:cs typeface="Verdana"/>
                <a:sym typeface="Verdana"/>
              </a:defRPr>
            </a:pPr>
            <a:r>
              <a:t>External listening</a:t>
            </a:r>
            <a:r>
              <a:rPr b="0"/>
              <a:t>: this is what the listener hears from the person, the words they say and how they say them – how they see things.</a:t>
            </a:r>
          </a:p>
          <a:p>
            <a:pPr marL="285750" indent="-285750">
              <a:buClrTx/>
              <a:buFont typeface="Arial"/>
              <a:buChar char="•"/>
              <a:defRPr sz="1800" b="1">
                <a:solidFill>
                  <a:srgbClr val="595959"/>
                </a:solidFill>
                <a:latin typeface="Verdana"/>
                <a:ea typeface="Verdana"/>
                <a:cs typeface="Verdana"/>
                <a:sym typeface="Verdana"/>
              </a:defRPr>
            </a:pPr>
            <a:endParaRPr b="0"/>
          </a:p>
          <a:p>
            <a:pPr marL="285750" indent="-285750">
              <a:spcBef>
                <a:spcPts val="400"/>
              </a:spcBef>
              <a:buClrTx/>
              <a:buFont typeface="Arial"/>
              <a:buChar char="•"/>
              <a:defRPr sz="1800" b="1">
                <a:solidFill>
                  <a:srgbClr val="595959"/>
                </a:solidFill>
                <a:latin typeface="Verdana"/>
                <a:ea typeface="Verdana"/>
                <a:cs typeface="Verdana"/>
                <a:sym typeface="Verdana"/>
              </a:defRPr>
            </a:pPr>
            <a:r>
              <a:t>Intuitive listening </a:t>
            </a:r>
            <a:r>
              <a:rPr b="0"/>
              <a:t>: this is what the listener feels about the person. He/she attends to the patterns and areas that are avoided.</a:t>
            </a:r>
          </a:p>
          <a:p>
            <a:pPr marL="285750" indent="-285750">
              <a:buClrTx/>
              <a:buFont typeface="Arial"/>
              <a:buChar char="•"/>
              <a:defRPr sz="1800" b="1">
                <a:solidFill>
                  <a:srgbClr val="595959"/>
                </a:solidFill>
                <a:latin typeface="Verdana"/>
                <a:ea typeface="Verdana"/>
                <a:cs typeface="Verdana"/>
                <a:sym typeface="Verdana"/>
              </a:defRPr>
            </a:pPr>
            <a:endParaRPr b="0"/>
          </a:p>
          <a:p>
            <a:pPr marL="285750" indent="-285750">
              <a:spcBef>
                <a:spcPts val="400"/>
              </a:spcBef>
              <a:buClrTx/>
              <a:buFont typeface="Arial"/>
              <a:buChar char="•"/>
              <a:defRPr sz="1800" b="1">
                <a:solidFill>
                  <a:srgbClr val="595959"/>
                </a:solidFill>
                <a:latin typeface="Verdana"/>
                <a:ea typeface="Verdana"/>
                <a:cs typeface="Verdana"/>
                <a:sym typeface="Verdana"/>
              </a:defRPr>
            </a:pPr>
            <a:r>
              <a:t>Holding silence</a:t>
            </a:r>
            <a:r>
              <a:rPr b="0"/>
              <a:t>: Giving people time to think and then speak. This is hard to do – ‘hold your fire.’ </a:t>
            </a:r>
          </a:p>
        </p:txBody>
      </p:sp>
      <p:sp>
        <p:nvSpPr>
          <p:cNvPr id="60" name="Shape"/>
          <p:cNvSpPr/>
          <p:nvPr/>
        </p:nvSpPr>
        <p:spPr>
          <a:xfrm>
            <a:off x="0" y="0"/>
            <a:ext cx="9144000" cy="68580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lnTo>
                  <a:pt x="0" y="21600"/>
                </a:lnTo>
                <a:lnTo>
                  <a:pt x="0" y="0"/>
                </a:lnTo>
                <a:close/>
                <a:moveTo>
                  <a:pt x="489" y="652"/>
                </a:moveTo>
                <a:lnTo>
                  <a:pt x="489" y="20948"/>
                </a:lnTo>
                <a:lnTo>
                  <a:pt x="21111" y="20948"/>
                </a:lnTo>
                <a:lnTo>
                  <a:pt x="21111" y="652"/>
                </a:lnTo>
                <a:lnTo>
                  <a:pt x="489" y="652"/>
                </a:lnTo>
                <a:close/>
              </a:path>
            </a:pathLst>
          </a:custGeom>
          <a:solidFill>
            <a:srgbClr val="800000"/>
          </a:solidFill>
          <a:ln>
            <a:solidFill>
              <a:srgbClr val="800000"/>
            </a:solidFill>
          </a:ln>
        </p:spPr>
        <p:txBody>
          <a:bodyPr lIns="45719" rIns="45719"/>
          <a:lstStyle/>
          <a:p>
            <a:endParaRPr/>
          </a:p>
        </p:txBody>
      </p:sp>
    </p:spTree>
  </p:cSld>
  <p:clrMapOvr>
    <a:masterClrMapping/>
  </p:clrMapOvr>
  <p:transition spd="med"/>
</p:sld>
</file>

<file path=ppt/theme/theme1.xml><?xml version="1.0" encoding="utf-8"?>
<a:theme xmlns:a="http://schemas.openxmlformats.org/drawingml/2006/main" name="HOI.1db.Sept08">
  <a:themeElements>
    <a:clrScheme name="HOI.1db.Sept08">
      <a:dk1>
        <a:srgbClr val="000000"/>
      </a:dk1>
      <a:lt1>
        <a:srgbClr val="FFFFFF"/>
      </a:lt1>
      <a:dk2>
        <a:srgbClr val="A7A7A7"/>
      </a:dk2>
      <a:lt2>
        <a:srgbClr val="535353"/>
      </a:lt2>
      <a:accent1>
        <a:srgbClr val="990000"/>
      </a:accent1>
      <a:accent2>
        <a:srgbClr val="EFAB16"/>
      </a:accent2>
      <a:accent3>
        <a:srgbClr val="9BBB59"/>
      </a:accent3>
      <a:accent4>
        <a:srgbClr val="8064A2"/>
      </a:accent4>
      <a:accent5>
        <a:srgbClr val="4BACC6"/>
      </a:accent5>
      <a:accent6>
        <a:srgbClr val="F79646"/>
      </a:accent6>
      <a:hlink>
        <a:srgbClr val="0000FF"/>
      </a:hlink>
      <a:folHlink>
        <a:srgbClr val="FF00FF"/>
      </a:folHlink>
    </a:clrScheme>
    <a:fontScheme name="HOI.1db.Sept08">
      <a:majorFont>
        <a:latin typeface="Helvetica"/>
        <a:ea typeface="Helvetica"/>
        <a:cs typeface="Helvetica"/>
      </a:majorFont>
      <a:minorFont>
        <a:latin typeface="Arial"/>
        <a:ea typeface="Arial"/>
        <a:cs typeface="Arial"/>
      </a:minorFont>
    </a:fontScheme>
    <a:fmtScheme name="HOI.1db.Sept08">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9" tIns="45719" rIns="45719" bIns="45719" numCol="1" spcCol="38100" rtlCol="0" anchor="t">
        <a:spAutoFit/>
      </a:bodyPr>
      <a:lstStyle>
        <a:defPPr marL="0" marR="0" indent="0" algn="ctr" defTabSz="9144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ctr" defTabSz="9144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HOI.1db.Sept08">
  <a:themeElements>
    <a:clrScheme name="HOI.1db.Sept08">
      <a:dk1>
        <a:srgbClr val="000000"/>
      </a:dk1>
      <a:lt1>
        <a:srgbClr val="FFFFFF"/>
      </a:lt1>
      <a:dk2>
        <a:srgbClr val="A7A7A7"/>
      </a:dk2>
      <a:lt2>
        <a:srgbClr val="535353"/>
      </a:lt2>
      <a:accent1>
        <a:srgbClr val="990000"/>
      </a:accent1>
      <a:accent2>
        <a:srgbClr val="EFAB16"/>
      </a:accent2>
      <a:accent3>
        <a:srgbClr val="9BBB59"/>
      </a:accent3>
      <a:accent4>
        <a:srgbClr val="8064A2"/>
      </a:accent4>
      <a:accent5>
        <a:srgbClr val="4BACC6"/>
      </a:accent5>
      <a:accent6>
        <a:srgbClr val="F79646"/>
      </a:accent6>
      <a:hlink>
        <a:srgbClr val="0000FF"/>
      </a:hlink>
      <a:folHlink>
        <a:srgbClr val="FF00FF"/>
      </a:folHlink>
    </a:clrScheme>
    <a:fontScheme name="HOI.1db.Sept08">
      <a:majorFont>
        <a:latin typeface="Helvetica"/>
        <a:ea typeface="Helvetica"/>
        <a:cs typeface="Helvetica"/>
      </a:majorFont>
      <a:minorFont>
        <a:latin typeface="Arial"/>
        <a:ea typeface="Arial"/>
        <a:cs typeface="Arial"/>
      </a:minorFont>
    </a:fontScheme>
    <a:fmtScheme name="HOI.1db.Sept08">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9" tIns="45719" rIns="45719" bIns="45719" numCol="1" spcCol="38100" rtlCol="0" anchor="t">
        <a:spAutoFit/>
      </a:bodyPr>
      <a:lstStyle>
        <a:defPPr marL="0" marR="0" indent="0" algn="ctr" defTabSz="9144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ctr" defTabSz="9144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0</TotalTime>
  <Words>951</Words>
  <Application>Microsoft Macintosh PowerPoint</Application>
  <PresentationFormat>On-screen Show (4:3)</PresentationFormat>
  <Paragraphs>109</Paragraphs>
  <Slides>17</Slides>
  <Notes>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17</vt:i4>
      </vt:variant>
    </vt:vector>
  </HeadingPairs>
  <TitlesOfParts>
    <vt:vector size="21" baseType="lpstr">
      <vt:lpstr>Arial</vt:lpstr>
      <vt:lpstr>Verdana</vt:lpstr>
      <vt:lpstr>Wingdings</vt:lpstr>
      <vt:lpstr>HOI.1db.Sept08</vt:lpstr>
      <vt:lpstr>  Listening Skills </vt:lpstr>
      <vt:lpstr>Listening </vt:lpstr>
      <vt:lpstr>PowerPoint Presentation</vt:lpstr>
      <vt:lpstr>PowerPoint Presentation</vt:lpstr>
      <vt:lpstr>Listening Process</vt:lpstr>
      <vt:lpstr>Listening Skills </vt:lpstr>
      <vt:lpstr>Listening Skills - Tips</vt:lpstr>
      <vt:lpstr>Listening Skills - Tips</vt:lpstr>
      <vt:lpstr>Types of Listening</vt:lpstr>
      <vt:lpstr> Blocks to effective listening</vt:lpstr>
      <vt:lpstr>Negative listening habits to avoid:</vt:lpstr>
      <vt:lpstr>Common Listening issues:</vt:lpstr>
      <vt:lpstr>Common Listening issues:</vt:lpstr>
      <vt:lpstr>Active listening:</vt:lpstr>
      <vt:lpstr>Active listening:</vt:lpstr>
      <vt:lpstr>Some useful phrases for active listening:</vt:lpstr>
      <vt:lpstr>To summarise, good listening skills include: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Listening Skills </dc:title>
  <cp:lastModifiedBy>esha khan</cp:lastModifiedBy>
  <cp:revision>1</cp:revision>
  <dcterms:modified xsi:type="dcterms:W3CDTF">2021-03-23T05:46:24Z</dcterms:modified>
</cp:coreProperties>
</file>